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ткрытие" id="{9641e564-f294-7e9e-8611-6a531fafd7af}">
          <p14:sldIdLst>
            <p14:sldId id="256"/>
            <p14:sldId id="257"/>
          </p14:sldIdLst>
        </p14:section>
        <p14:section name="Зачем банку шина" id="{56b4e331-88ca-d0b3-3763-58c2b7e495f5}">
          <p14:sldIdLst>
            <p14:sldId id="258"/>
            <p14:sldId id="259"/>
            <p14:sldId id="260"/>
          </p14:sldIdLst>
        </p14:section>
        <p14:section name="CESB в архитектуре банка" id="{2fe1c4fc-ac43-2d99-8427-a10ca250fab5}">
          <p14:sldIdLst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Протокол BaS" id="{2fe4ca42-efa1-bcf5-54f7-46d5c9d5a28e}">
          <p14:sldIdLst>
            <p14:sldId id="267"/>
            <p14:sldId id="268"/>
            <p14:sldId id="269"/>
            <p14:sldId id="270"/>
          </p14:sldIdLst>
        </p14:section>
        <p14:section name="Что внутри ядра" id="{9e7908e7-96cf-6ebe-57b5-709bf0e6f470}">
          <p14:sldIdLst>
            <p14:sldId id="271"/>
            <p14:sldId id="272"/>
            <p14:sldId id="273"/>
            <p14:sldId id="274"/>
            <p14:sldId id="275"/>
          </p14:sldIdLst>
        </p14:section>
        <p14:section name="Бизнес-задача -&gt; решение на CESB" id="{6b842613-af6a-ec23-2775-2125b006da0c}">
          <p14:sldIdLst>
            <p14:sldId id="276"/>
            <p14:sldId id="277"/>
            <p14:sldId id="278"/>
            <p14:sldId id="279"/>
            <p14:sldId id="280"/>
            <p14:sldId id="281"/>
            <p14:sldId id="282"/>
          </p14:sldIdLst>
        </p14:section>
        <p14:section name="Что уже готово в шине" id="{9487fdc7-9ead-c66f-8af3-ebd4a9089215}">
          <p14:sldIdLst>
            <p14:sldId id="283"/>
            <p14:sldId id="284"/>
          </p14:sldIdLst>
        </p14:section>
        <p14:section name="ДЗ-1 и платформа" id="{0b6061ca-7dd7-35b9-ef34-e263a50b8405}">
          <p14:sldIdLst>
            <p14:sldId id="285"/>
            <p14:sldId id="286"/>
            <p14:sldId id="287"/>
          </p14:sldIdLst>
        </p14:section>
        <p14:section name="Вопросы" id="{9fe8cc3e-883f-701c-b7d1-f1150e1dc7eb}">
          <p14:sldIdLst>
            <p14:sldId id="288"/>
            <p14:sldId id="28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2 мин
ИВАН. СУТЬ: Сегодня без кода: собираем в голове карту шины, чтобы дальше код не был набором заклинаний.
• кто мы: я - архитектор, группа интеграционных решений Colvir; Денис - ведущий разработчик: live coding, разбор кода, ревью ваших ДЗ
• паттерн не новый: сервисная шина, ESB, ровесница SOA - с начала 2000-х
• её роль в компании: центральная интеграционная прослойка, через неё системы разговаривают друг с другом, а не каждая с каждой
• живёт там, где систем много и переписать их разом нельзя: банки, телеком, страховые, авиакомпании
• формат: перебивайте и спрашивайте сразу - у нас разговор, а не лекция
Крючок: Шина как водопровод: годами о ней никто не вспоминает, пока не потечёт. Сегодня смотрим на схему труб до того, как потекло.
Дальше: Что заберёте с собой - на одном слайде.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1 мин
ИВАН. СУТЬ: К концу часа вы сможете объяснить пять вещей.
• зачем шина и какую боль она снимает
• где CESB стоит в банке
• BaS: что лежит в Base, что в Service
• путь запроса по шагам
• бизнес-задача -&gt; решение на шине: это понадобится уже в ДЗ-1
Крючок: Ровно это у вас спросят, если в резюме появится строчка «работал с CESB».
Дальше: Начнём с боли - без неё шина не нужна.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0.5 мин
ИВАН. СУТЬ: Начинаем с проблемы.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2.5 мин
ИВАН. СУТЬ: Прямые интеграции растут квадратично, шина делает рост линейным.
• история: на рубеже 90-х и 2000-х - SOA, системы режут на сервисы и связывают напрямую
• вопрос в зал: сколько систем в вашем банке обмениваются данными? Пусть прикинут вслух - обычно выходит больше, чем кажется
• 5 систем - 10 связей, 10 систем - 45: n(n-1)/2
• каждая связь - живой код: свой формат, своя авторизация, свои ошибки, и всё это надо поддерживать
• с шиной: n связей, каждая система знает только шину - эту общую точку в SOA и назвали ESB
• пример: меняем процессинг - без шины трогаем четыре команды, с шиной одну связь
Крючок: Кто разбирал спагетти из интеграций, тот знает: потянул одну макаронину - дёрнулась вся тарелка.
Дальше: Что именно шина забирает у этих связей?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2.5 мин
ИВАН. СУТЬ: То, что каждая интеграция писала сама, шина делает один раз и для всех.
• маршрутизация, протоколы, авторизация, кеш, логи и трассировка
• для вас это знакомые cross-cutting concerns, только вынесены не из метода, а из всех систем банка
• потом микросервисы: «умные сервисы, тупые трубы», на входе - API-шлюз
• шлюз - дверь: маршрутизация, TLS, авторизация, лимиты; шина - логистика внутри: протоколы, реестр, конфигурации, очереди, АБС
• в банке не «или-или»: шлюз на входе, шина внутри; CESB - шина нового поколения в Kubernetes
Крючок: Считайте, что это AOP на уровне всего банка: аспекты вынули из сервисов и положили в инфраструктуру.
Дальше: Теперь конкретно про CESB.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0.5 мин
ИВАН. СУТЬ: С идеей разобрались - где CESB сидит в банке.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1 мин
ИВАН. СУТЬ: Пять слов, и дальше весь курс говорим на одном языке.
• клиент шины - тот, кто шлёт запрос: мобильный банк, интернет-банк, другой сервис. Человек жмёт кнопку, а клиент шины - приложение
• ядро - шлюз шины: вход, реестр, авторизация, конфигурации
• сервис - ваше приложение с бизнес-логикой; эталон курса - PayHub
• модуль - любой участник шины, ядро тоже модуль
• реплика - запущенная копия модуля, под; подробно - во втором модуле
Дальше: Расставим эти слова на картинке.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2.5 мин
ИВАН. СУТЬ: Клиенты шины сверху, АБС снизу, CESB посередине - и мимо шины никто не ходит.
• сверху клиенты шины: мобильный банк, интернет-банк, внешние системы
• через Web Access Layer они попадают в ядро
• внутри ядро и модули: AuthMngr, CBSMQ, ConfMngr; зелёным - ваш сервис
• вы встраиваетесь в готовую конструкцию, а не строите её
• в шине нет бизнес-логики банка: она транспорт и оркестратор, логика живёт в сервисах
Крючок: Аэропорт сам никуда не летает, но без него самолёты не садятся по очереди.
Дальше: Почему мобильное приложение нельзя просто пустить в АБС напрямую?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2 мин
ИВАН. СУТЬ: Три причины: язык, охрана, свобода переезда.
• язык: АБС говорит на SOAP и вызовах в базу, клиент шины хочет JSON по REST - шина переводит
• охрана: АБС - самая критичная система; шина проверяет права, отсекает лишнее, отдаёт из кеша
• переезд: сменилась версия АБС - меняется только разговор шины с ней, клиенты и сервисы не трогаем
• вопрос в зал: какая из трёх причин у вас в банке болит сильнее всего?
Крючок: АБС как бабушкин сервант: трогать страшно, а жить без него нельзя. Шина - стекло, чтобы все не лезли туда руками.
Дальше: Та же картина в официальной документации.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1.5 мин
ИВАН. СУТЬ: Официальная схема, но по зонам всё просто.
• центр - ядро-шлюз: всё к сервисам идёт через него
• слева клиенты шины: REST, SOAP, WebQuery
• справа разработка: GitLab, Nexus, CI/CD - по этому пути поедет каждое ваше ДЗ начиная со второго
• по краям Redis, RabbitMQ, Kubernetes и сбор логов
• стек знакомый: Java, Tomcat, Docker, Kubernetes; версии на схеме исторические, принцип тот же
Крючок: Кружочков много, но это карта метро, а не чертёж реактора.
Дальше: Прогоним по ней один живой перевод.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1.5 мин
ИВАН. СУТЬ: Один перевод проходит пять-шесть систем, а каждая из них видит только шину.
• приложение -&gt; кошелёк -&gt; сервис платежей: резерв, чтобы сумму не потратили дважды
• дальше платёжная система и шлюз банка -&gt; система мгновенных платежей
• статус по той же цепочке обратно: резерв списывается или снимается
• разработчику кошелька нужен контракт соседа, а не вся цепочка
Крючок: Резерв - честный приём: сначала заморозили, потом списали. Списать сразу и возвращать задним числом - верный путь к письмам в поддержку капслоком.
Дальше: Денис, на каком языке они все между собой разговаривают?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и Денис · 0.5 мин
ИВАН. СУТЬ: Передаю Денису - он покажет, на каком языке говорит шина.
ДЕНИС. СУТЬ: Будет немного JSON, но без страшного.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Денис · 2.5 мин
ДЕНИС. СУТЬ: Любой запрос и ответ в шине - JSON из двух объектов: B и S.
• B - Base: всё системное - кто вызывает, сессия, как вернуть ответ, контекст запроса
• S - Service: бизнес-нагрузка, ради которой запрос затевался
• в примере: в B - TestApp, язык, пустая сессия, синхронный ответ, ID; в S - только клиент и сумма
• собирать BaS руками не обязательно: пришёл обычный REST или SOAP - шлюз достроит Base, часть полей возьмёт из заголовков
Крючок: Посылка: B - адрес и марки, S - содержимое коробки. Почте нужен адрес, коробку открывает получатель.
Дальше: Заглянем в Base, но запоминать будем всего два поля.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Денис · 2 мин
ДЕНИС. СУТЬ: В Base пять подобъектов, а в работе вам нужны два поля.
• Cli - кто вызывает, SD - безопасность, RT - как вернуть, QCTX - контекст, CMD - межмодульные команды
• в 90% случаев вы работаете только с S, Base разбирает ядро
• B.QCTX.ID - паспорт запроса: присваивает ядро, один на весь путь, есть в логах и в ответе
• B.SD.SID - сессия: выдаёт AuthMngr, клиент носит её дальше; ваш сервис оба поля только читает
Крючок: Звонит клиент: перевод не прошёл. С QCTX.ID это одна строка в поиске по логам. Без него - археология по всем строкам за нужную минуту.
Дальше: Теперь ответ - и главная ловушка новичков.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Денис · 2 мин
Показать: Опционально: Денис отправляет запрос в формате BaS из Postman на свой локальный стенд и показывает в ответе B, S и QCTX.ID. Если стенд не готов - работаем по слайду.
ДЕНИС. СУТЬ: В ответе внутри S лежит либо _R с результатом, либо _E с ошибкой.
• слева успех с _R, справа ошибка с _E: Code, Text, HTTPCode
• QCTX.ID в ответе тот же, что ушёл с запросом
• HTTP 200 от модуля ещё не успех: смотрим в тело, в S._E
• Code - для программы, Text - для человека; диапазоны кодов - в уроке 4.1
Крючок: 200 OK с ошибкой внутри - классика жанра: мониторинг зелёный, а денег нет.
Дальше: Что с запросом происходит внутри ядра.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Денис · 0.5 мин
ДЕНИС. СУТЬ: Под капот ядра: самая плотная часть, дальше будет легче.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Денис · 2 мин
ДЕНИС. СУТЬ: Три службы ядра, которые надо понимать с первого дня.
• реестр - телефонная книга шины: сервис регистрируется на старте и раскрывает свои методы
• не зарегистрировался - для шины его нет, даже если процесс жив
• конфигурации держит ядро: сервис на старте спрашивает «какие у меня настройки?»
• авторизация - чистая зона: в сервис доходит только проверенный запрос, вид проверки выбирает метод
Крючок: Самый частый вопрос на ревью: «сервис запущен, а запросы не приходят». В девяти случаях из десяти ответ - реестр.
Дальше: А если что-то пошло не так?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Денис · 1.5 мин
ДЕНИС. СУТЬ: Если до вашего кода дело не дошло, ядро отвечает само; если ваш код упал - ядро заворачивает это в S._E.
• нет в реестре или отказ авторизации - ядро отвечает ошибкой, ваш код не вызывается
• сервис упал с исключением - ядро завернёт его в S._E, ошибки везде выглядят одинаково
• авторизацию в каждом методе не проверяем: такой запрос до вас не дойдёт
• ошибки бизнес-логики формируем осознанно - урок 4.1
Крючок: try-catch на весь метод и «успех» с пустыми данными - худшее, что можно сделать: клиент уверен, что всё хорошо, а не произошло ничего.
Дальше: Два режима: ждём ответ или берём талончик.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Денис · 1.5 мин
ДЕНИС. СУТЬ: Результат нужен сразу - RT.Type = S; операция долгая - RT.Type = A и талончик.
• S: ответ возвращается по той же цепочке
• A: ядро сразу отвечает «принято», результат клиент забирает позже по QCTX.ID
• правило: человек смотрит на экран и ждёт - синхронно и быстро; внешняя система отвечает когда захочет - асинхронно
• между собой модули ходят по HTTP, hostname = код модуля; запасной путь - RabbitMQ
Крючок: Химчистка: вещь не готова, вам дают номерок. QCTX.ID и есть номерок.
Дальше: Собираем всё в один маршрут.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Денис и Иван · 2 мин
ДЕНИС. СУТЬ: Главный слайд урока: восемь шагов от входа до ответа.
• формат -&gt; Base -&gt; реестр -&gt; авторизация -&gt; Service
• шаг 6, кеш: готовый ответ есть - сразу назад, в сервис не идём
• шаг 7, вызов сервиса: запрос ушёл, ответ вернулся
• шаг 8: ответ клиенту, синхронно или через службу ответов
• проверим зал: не авторизован - на каком шаге ошибка? (4) Справочник в кеше - где ответ? (6)
ИВАН. СУТЬ: Зелёный шаг 7 - это вы. Всё, что до него, за вас уже сделала шина.
Дальше: Хватит устройства - теперь как этим пользоваться, когда приходит бизнес.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0.5 мин
ИВАН. СУТЬ: Теперь работа архитектора: бизнес-задача -&gt; решение на шине.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2 мин
ИВАН. СУТЬ: Четыре вопроса к любой задаче и три типовых решения.
• кто клиент шины?
• что уже есть в шине и в АБС? Самый недооценённый вопрос - готовых сервисов больше сотни
• что пишем мы: какие операции и что уходит в АБС
• синхронно или нет, и что будет, если сосед молчит
• типовые решения: прокси к чужому API, API к модулю АБС, обмен по расписанию
Крючок: Бизнес никогда не приходит со словами «напишите контроллер». Он приходит с «хотим как у конкурентов, только к пятнице».
Дальше: Формат: задача - вы думаете вслух - потом наше решение. Спорить можно и нужно.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3 мин
Показать: Интерактив: группа отвечает вслух, Иван фиксирует ответы, Денис уточняет технические детали.
ИВАН. СУТЬ: Кошелёк в мобильном: регистрация, пополнение с карты, перевод за секунды и без двойного списания.
• рассказать задачу своими словами, слайд не читать
• вопросы на слайде, 3 минуты на обсуждение
• застряли - идём по порядку: человек жмёт кнопку, а кто клиент шины?
• записывать ответы группы как есть - вернёмся к ним в решении
Крючок: Неправильных ответов нет, есть необоснованные.
Вопросы группе: Кто клиент для шины? | Какие сервисы понадобятся и какие уже есть? | Какие операции у сервиса кошелька? | Что уходит в АБС? | Что синхронно, а что нет?
Ожидаемые ответы: Клиент - мобильное приложение, а не человек. | Авторизация (AuthMngr), данные клиента и счета в АБС, процессинг для списания с карты; в каталоге уже есть сервис электронных кошельков - сначала смотрим его. | Регистрация, чтение кошелька, пополнение, перевод, статус операции. | Счёт кошелька, резерв и списание средств, проводки. | Регистрация и перевод внутри банка - синхронно; пополнение с карты зависит от внешнего процессинга - асинхронно со статусом по QCTX.ID.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и Денис · 3.5 мин
ИВАН. СУТЬ: Клиент шины - мобильное приложение, и первым делом архитектор идёт в каталог.
• приложение -&gt; ядро -&gt; AuthMngr проверил сессию -&gt; в сервис доходит чистый запрос
• в каталоге уже есть сервисы кошельков, клиентов, счетов, платежей - сначала смотрим готовое
• сами пишем только логику кошелька - это шаг 7
• сверяемся с ответами группы: кто сделал пополнение синхронным - не ошибка, а вопрос к бизнесу
Крючок: Архитектор не угадывает, архитектор спрашивает.
ДЕНИС. СУТЬ: Пять операций по CRUD, деньги в АБС, пополнение - асинхронно.
• POST - создать кошелёк, GET - прочитать, POST - пополнить и перевести, GET - статус операции
• GET читает, POST создаёт - никогда наоборот
• счёт, резерв и проводки - в АБС, а не в сервисе
• пополнение зависит от процессинга: сразу «принято», статус - по QCTX.ID
• у перевода свой идентификатор операции, иначе поддержка не найдёт деньги
Дальше: Второй кейс - из жизни юрлиц.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2 мин
ИВАН. СУТЬ: Бухгалтер подписывает платёжку электронной подписью, банк проверяет подпись, проводит в АБС и показывает статус.
• подпись проверяет внешний криптопровайдер
• три вопроса, 2 минуты
• ключевой вопрос: проверяем подпись до АБС или после?
Крючок: Неподписанная платёжка в АБС - это уже не баг, а инцидент с разбором у безопасников.
Вопросы группе: Кто клиент для шины? | Где и когда проверяется подпись? | Что возвращаем сразу, а что потом?
Ожидаемые ответы: Интернет-банк через Web Access Layer. | У внешнего криптопровайдера, до передачи документа в АБС: неподписанное в АБС не попадает. | Сразу - номер документа и «принят»; статус исполнения - отдельная операция чтения.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и Денис · 2.5 мин
ИВАН. СУТЬ: Сначала подпись, потом АБС: неподписанное до АБС не доходит.
• интернет-банк -&gt; Web Access Layer -&gt; ядро -&gt; сервис платежей
• сервис подписи -&gt; криптопровайдер: это тип «прокси» - бизнес-логики у нас нет, но авторизацию у криптопровайдера и таймауты он держит сам
• сразу отдаём номер документа и «принят», статус - отдельным чтением
• сменили криптопровайдера - меняется только сервис подписи, остальные не заметят
ДЕНИС. СУТЬ: Кеш для справочника и честная ошибка в S._E.
• виды платежей меняются редко - в кеш, ядро отдаст их без похода в сервис
• подпись не прошла - S._E со своим кодом: «подпись недействительна», а не «внутренняя ошибка»
• права на уровне метода: справочник - мягкая проверка, создание платёжки - только с правом подписи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1 мин
ИВАН. СУТЬ: Логика в сервисе, общее берём готовым, начинаем с контракта, наш код - шаг 7.
• шина доставляет и охраняет, но не решает за бизнес
• вход, авторизацию, кеш, очередь и связь с АБС берём, а не пишем
• сначала контракт: операции, что уходит в АБС, что синхронно
• вопрос в зал: где кончается наш сервис и начинается АБС? Ответили уверенно - ДЗ-1 получится
Дальше: Мы много раз сказали «это уже есть». Что именно?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2 мин
ИВАН. СУТЬ: Стандартные модули не пишут, ими пользуются.
• GenericService - сервис без Java, описанием в JSON; в курсе пишем полноценный сервис на Java
• AuthMngr - авторизация через ядро: вы ставите аннотацию на метод, а проверяет он
• DeviceAgent - внешние устройства; служба локализации - словари и переводы
• CBSMQ - мост база CBS &lt;-&gt; шина, с гарантией доставки
• работаем со всем этим через CESB SDK - модуль 3
Крючок: Своя авторизация в сервисе шины - как прийти в ресторан со своей вилкой: можно, но зачем.
Дальше: А поверх модулей - сотня готовых сервисов.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1.5 мин
ИВАН. СУТЬ: Больше сотни сервисов: ваш, скорее всего, не первый в своём роде.
• около 50 общеполезных: кредиты, депозиты, платежи, карты
• около 60 локализованных: налоговая, кредитное бюро, регулятор; у Азербайджана свой набор
• кастомизированных единицы - под один конкретный банк
• правило: сначала найди аналог, потом проектируй; одинаковое имя - не значит одинаковое устройство
Крючок: Единообразие важнее изящества: ваш сервис будут чинить люди, которые его не писали. Возможно, ночью.
Дальше: Напоследок - как устроен курс и куда сдаём.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2.5 мин
ИВАН. СУТЬ: Шесть модулей, семь ДЗ и один ваш сервис от начала до защиты.
• введение -&gt; эксплуатация -&gt; разработка -&gt; тестирование -&gt; интеграции -&gt; защита
• ДЗ накопительные: финальный проект не пишется отдельно, он собирается из них
• две встречи в неделю
• ДЗ-1 сдаётся документом, с ДЗ-2 - Merge Request в GitLab с код-ревью
• модуль открывается, когда зачтены ДЗ предыдущего; Passed with comments - тоже зачёт
Крючок: Застрять на день нормально. Застрять на неделю - значит догонять группу на ходу. Пишите в чат сразу.
Дальше: Первое задание.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2 мин
ИВАН. СУТЬ: Описать свой сервис как продукт - ровно так, как мы разбирали кошелёк.
• домен, сущности и поля, операции REST, что уходит в АБС, связь с бизнес-задачей
• ревьюер смотрит: домен своими словами, все поля главной сущности, CRUD без создания через GET, граница с АБС
• скелет документа - четыре вопроса архитектора
• документ станет README проекта в ДЗ-2 - пишите для себя
Крючок: Частая ошибка - описать всё, кроме границы с АБС. Ревьюер про неё спросит обязательно.
Дальше: Денис, покажи, куда это сдавать.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Денис · 3 мин
Показать: Демо Дениса на платформе: «Материалы» -&gt; урок 1.1 и презентация; «Задания» -&gt; ДЗ-1, блок «Ваш сквозной проект» и файл «Спецификация проекта»; поле документа и кнопка сдачи; справочник «Рабочее место». Резерв: скриншоты.
ДЕНИС. СУТЬ: Всё в одном месте: материалы, ваш проект, сдача и ревью.
• «Материалы» - текст урока и эта презентация; текст подробнее, чем мы успели рассказать
• «Задания» -&gt; ДЗ-1 -&gt; блок «Ваш сквозной проект» и файл спецификации - скачать
• ДЗ-1: поле документа и кнопка сдачи; статус и замечания появятся там же
• с ДЗ-2 сдача - Merge Request в GitLab, ревью там же, итог виден на платформе
• справочник «Рабочее место»: JDK 8, Maven, Nexus, GitLab - начинайте сейчас, доступы выдают не мгновенно
Крючок: Замечание ревьюера - не оценка вас, а подсказка сервису. Так работает код-ревью в любой нормальной команде.
Дальше: Иван, вопросы.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3.5 мин
ИВАН. СУТЬ: Ваши вопросы; если тишина - идём по пяти вопросам на слайде.
• сначала свободные вопросы группы
• тишина - берём вопрос со слайда и спрашиваем конкретного человека
• не получается ответить - значит, это место стоит перечитать на платформе
• запас - вопросы для раскачки с ответами в документе ведущих
Вопросы группе: Чем шина лучше прямых связей «каждый с каждым»? | Чем шина отличается от API-шлюза? | Зачем в каждом запросе два объекта, Base и Service? | Что произойдёт, если сервис не зарегистрировался в ядре? | На каком шаге пути запроса работает ваш код?
Ожидаемые ответы: n связей вместо n(n-1)/2, общая работа в одном месте. | Шлюз - вход: маршрутизация, авторизация, лимиты; шина - вся интеграция внутри: протоколы, реестр, конфигурации, очереди, связь с АБС. | Base - системная обвязка для ядра, Service - полезная нагрузка для метода. | Для шины его нет: реестр не найдёт адресата, клиент получит ошибку «сервис или метод не найден». | На шаге 7 - вызов сервиса.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Ведёт: Иван · 0.5 мин
ИВАН. СУТЬ: Спасибо; в следующий раз - где живут сервисы и как их выкатывают.
• урок 2.1: архитектура и эксплуатация, ведёт Денис
• ждём документы по ДЗ-1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image" Target="../media/image-2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image" Target="../media/image-2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image" Target="../media/image-3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CESB\.extract\deck11\assets\title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2920" y="160020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spc="300" kern="0" dirty="0">
                <a:solidFill>
                  <a:srgbClr val="1567B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МОДУЛЬ 1 · ВВЕДЕНИЕ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502920" y="2011680"/>
            <a:ext cx="5486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46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Введение</a:t>
            </a:r>
            <a:endParaRPr lang="en-US" sz="4600" dirty="0"/>
          </a:p>
          <a:p>
            <a:pPr algn="l" indent="0" marL="0">
              <a:lnSpc>
                <a:spcPct val="95000"/>
              </a:lnSpc>
              <a:buNone/>
            </a:pPr>
            <a:r>
              <a:rPr lang="en-US" sz="46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 CESB</a:t>
            </a:r>
            <a:endParaRPr lang="en-US" sz="4600" dirty="0"/>
          </a:p>
        </p:txBody>
      </p:sp>
      <p:sp>
        <p:nvSpPr>
          <p:cNvPr id="5" name="Text 2"/>
          <p:cNvSpPr txBox="1"/>
          <p:nvPr/>
        </p:nvSpPr>
        <p:spPr>
          <a:xfrm>
            <a:off x="502920" y="361188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567B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Зачем банку сервисная шина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02920" y="416052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Архитектура, протокол BaS, путь запроса и первые архитектурные решения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02920" y="50749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Урок 1.1 · CESB SDK для разработчиков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502920" y="541324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Иван - архитектор · Денис - ведущий разработчик</a:t>
            </a:r>
            <a:endParaRPr lang="en-US" sz="1100" dirty="0"/>
          </a:p>
        </p:txBody>
      </p:sp>
      <p:pic>
        <p:nvPicPr>
          <p:cNvPr id="9" name="Image 1" descr="D:\CESB\.extract\deck11\assets\colvir_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6080760"/>
            <a:ext cx="1792224" cy="4114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 ЗАНЯТИИ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вы унесёте сегодня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2057400" cy="27432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2D7DD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81" y="217810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8680" y="27432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Зачем шина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200400"/>
            <a:ext cx="1600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какую боль снимает сервисная шина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2862072" y="1828800"/>
            <a:ext cx="2057400" cy="27432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090672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0EA5B7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373" y="2178101"/>
            <a:ext cx="307238" cy="30723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090672" y="27432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Место CESB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3090672" y="3200400"/>
            <a:ext cx="1600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где шина стоит в архитектуре банка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084064" y="1828800"/>
            <a:ext cx="2057400" cy="27432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5312664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1567B0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365" y="2178101"/>
            <a:ext cx="307238" cy="30723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312664" y="27432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Протокол BaS</a:t>
            </a:r>
            <a:endParaRPr lang="en-US" sz="1300" dirty="0"/>
          </a:p>
        </p:txBody>
      </p:sp>
      <p:sp>
        <p:nvSpPr>
          <p:cNvPr id="18" name="Text 13"/>
          <p:cNvSpPr txBox="1"/>
          <p:nvPr/>
        </p:nvSpPr>
        <p:spPr>
          <a:xfrm>
            <a:off x="5312664" y="3200400"/>
            <a:ext cx="1600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лежит в Base и в Service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7306056" y="1828800"/>
            <a:ext cx="2057400" cy="27432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534656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67B26F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5357" y="2178101"/>
            <a:ext cx="307238" cy="307238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534656" y="27432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Путь запроса</a:t>
            </a:r>
            <a:endParaRPr lang="en-US" sz="1300" dirty="0"/>
          </a:p>
        </p:txBody>
      </p:sp>
      <p:sp>
        <p:nvSpPr>
          <p:cNvPr id="23" name="Text 17"/>
          <p:cNvSpPr txBox="1"/>
          <p:nvPr/>
        </p:nvSpPr>
        <p:spPr>
          <a:xfrm>
            <a:off x="7534656" y="3200400"/>
            <a:ext cx="1600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происходит по шагам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9528048" y="1828800"/>
            <a:ext cx="2057400" cy="27432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9756648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F59E0B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7349" y="2178101"/>
            <a:ext cx="307238" cy="307238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9756648" y="27432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Решение задачи</a:t>
            </a:r>
            <a:endParaRPr lang="en-US" sz="1300" dirty="0"/>
          </a:p>
        </p:txBody>
      </p:sp>
      <p:sp>
        <p:nvSpPr>
          <p:cNvPr id="28" name="Text 21"/>
          <p:cNvSpPr txBox="1"/>
          <p:nvPr/>
        </p:nvSpPr>
        <p:spPr>
          <a:xfrm>
            <a:off x="9756648" y="3200400"/>
            <a:ext cx="1600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бизнес-задача -&gt; решение на CESB</a:t>
            </a:r>
            <a:endParaRPr lang="en-US" sz="1250" dirty="0"/>
          </a:p>
        </p:txBody>
      </p:sp>
      <p:sp>
        <p:nvSpPr>
          <p:cNvPr id="29" name="Shape 22"/>
          <p:cNvSpPr/>
          <p:nvPr/>
        </p:nvSpPr>
        <p:spPr>
          <a:xfrm>
            <a:off x="640080" y="4937760"/>
            <a:ext cx="10908792" cy="731520"/>
          </a:xfrm>
          <a:prstGeom prst="roundRect">
            <a:avLst>
              <a:gd name="adj" fmla="val 12500"/>
            </a:avLst>
          </a:prstGeom>
          <a:solidFill>
            <a:srgbClr val="E7ECF2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960" y="509778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0E2A47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486" y="5188306"/>
            <a:ext cx="230429" cy="230429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1417320" y="4937760"/>
            <a:ext cx="9902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Кода сегодня не будет. Сегодня - карта, без которой код дальше превращается в заклинания.</a:t>
            </a:r>
            <a:endParaRPr lang="en-US" sz="1300" dirty="0"/>
          </a:p>
        </p:txBody>
      </p:sp>
      <p:sp>
        <p:nvSpPr>
          <p:cNvPr id="33" name="Text 25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34" name="Text 26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2A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2148840"/>
            <a:ext cx="2194560" cy="2194560"/>
          </a:xfrm>
          <a:prstGeom prst="roundRect">
            <a:avLst>
              <a:gd name="adj" fmla="val 7500"/>
            </a:avLst>
          </a:prstGeom>
          <a:solidFill>
            <a:srgbClr val="0EA5B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0" y="2743200"/>
            <a:ext cx="1005840" cy="100584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17373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01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7432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spc="400" kern="0" dirty="0">
                <a:solidFill>
                  <a:srgbClr val="0EA5B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ЧАСТЬ 1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15468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Зачем банку шина</a:t>
            </a:r>
            <a:endParaRPr lang="en-US" sz="3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ПРОБЛЕМА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Каждый с каждым против одной общей точки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5349240" cy="4160520"/>
          </a:xfrm>
          <a:prstGeom prst="roundRect">
            <a:avLst>
              <a:gd name="adj" fmla="val 2637"/>
            </a:avLst>
          </a:prstGeom>
          <a:solidFill>
            <a:srgbClr val="F5F7F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68680" y="18745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Без шины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19456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10 связей, у каждой свой формат и свои ошибки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310128" y="2743200"/>
            <a:ext cx="1576234" cy="916161"/>
          </a:xfrm>
          <a:prstGeom prst="line">
            <a:avLst/>
          </a:prstGeom>
          <a:noFill/>
          <a:ln w="15875">
            <a:solidFill>
              <a:srgbClr val="C7D0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10128" y="2743200"/>
            <a:ext cx="974166" cy="2398539"/>
          </a:xfrm>
          <a:prstGeom prst="line">
            <a:avLst/>
          </a:prstGeom>
          <a:noFill/>
          <a:ln w="15875">
            <a:solidFill>
              <a:srgbClr val="C7D0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H="1">
            <a:off x="2335962" y="2743200"/>
            <a:ext cx="974166" cy="2398539"/>
          </a:xfrm>
          <a:prstGeom prst="line">
            <a:avLst/>
          </a:prstGeom>
          <a:noFill/>
          <a:ln w="15875">
            <a:solidFill>
              <a:srgbClr val="C7D0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H="1">
            <a:off x="1733894" y="2743200"/>
            <a:ext cx="1576234" cy="916161"/>
          </a:xfrm>
          <a:prstGeom prst="line">
            <a:avLst/>
          </a:prstGeom>
          <a:noFill/>
          <a:ln w="15875">
            <a:solidFill>
              <a:srgbClr val="C7D0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H="1">
            <a:off x="4284294" y="3659361"/>
            <a:ext cx="602068" cy="1482379"/>
          </a:xfrm>
          <a:prstGeom prst="line">
            <a:avLst/>
          </a:prstGeom>
          <a:noFill/>
          <a:ln w="15875">
            <a:solidFill>
              <a:srgbClr val="C7D0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H="1">
            <a:off x="2335962" y="3659361"/>
            <a:ext cx="2550399" cy="1482379"/>
          </a:xfrm>
          <a:prstGeom prst="line">
            <a:avLst/>
          </a:prstGeom>
          <a:noFill/>
          <a:ln w="15875">
            <a:solidFill>
              <a:srgbClr val="C7D0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H="1">
            <a:off x="1733894" y="3659361"/>
            <a:ext cx="3152467" cy="91"/>
          </a:xfrm>
          <a:prstGeom prst="line">
            <a:avLst/>
          </a:prstGeom>
          <a:noFill/>
          <a:ln w="15875">
            <a:solidFill>
              <a:srgbClr val="C7D0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H="1">
            <a:off x="2335962" y="5141739"/>
            <a:ext cx="1948332" cy="91"/>
          </a:xfrm>
          <a:prstGeom prst="line">
            <a:avLst/>
          </a:prstGeom>
          <a:noFill/>
          <a:ln w="15875">
            <a:solidFill>
              <a:srgbClr val="C7D0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H="1" flipV="1">
            <a:off x="1733894" y="3659361"/>
            <a:ext cx="2550399" cy="1482379"/>
          </a:xfrm>
          <a:prstGeom prst="line">
            <a:avLst/>
          </a:prstGeom>
          <a:noFill/>
          <a:ln w="15875">
            <a:solidFill>
              <a:srgbClr val="C7D0D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H="1" flipV="1">
            <a:off x="1733894" y="3659361"/>
            <a:ext cx="602068" cy="1482379"/>
          </a:xfrm>
          <a:prstGeom prst="line">
            <a:avLst/>
          </a:prstGeom>
          <a:noFill/>
          <a:ln w="15875">
            <a:solidFill>
              <a:srgbClr val="C7D0D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578608" y="2523744"/>
            <a:ext cx="1463040" cy="438912"/>
          </a:xfrm>
          <a:prstGeom prst="roundRect">
            <a:avLst>
              <a:gd name="adj" fmla="val 20833"/>
            </a:avLst>
          </a:prstGeom>
          <a:solidFill>
            <a:srgbClr val="0E2A47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633472" y="2523744"/>
            <a:ext cx="1353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АБС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154842" y="3439905"/>
            <a:ext cx="1463040" cy="438912"/>
          </a:xfrm>
          <a:prstGeom prst="roundRect">
            <a:avLst>
              <a:gd name="adj" fmla="val 20833"/>
            </a:avLst>
          </a:prstGeom>
          <a:solidFill>
            <a:srgbClr val="0E2A4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209706" y="3439905"/>
            <a:ext cx="1353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Интернет-банк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552774" y="4922283"/>
            <a:ext cx="1463040" cy="438912"/>
          </a:xfrm>
          <a:prstGeom prst="roundRect">
            <a:avLst>
              <a:gd name="adj" fmla="val 20833"/>
            </a:avLst>
          </a:prstGeom>
          <a:solidFill>
            <a:srgbClr val="0E2A47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3607638" y="4922283"/>
            <a:ext cx="1353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Мобильный банк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1604442" y="4922283"/>
            <a:ext cx="1463040" cy="438912"/>
          </a:xfrm>
          <a:prstGeom prst="roundRect">
            <a:avLst>
              <a:gd name="adj" fmla="val 20833"/>
            </a:avLst>
          </a:prstGeom>
          <a:solidFill>
            <a:srgbClr val="0E2A47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659306" y="4922283"/>
            <a:ext cx="1353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Процессинг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1002374" y="3439905"/>
            <a:ext cx="1463040" cy="438912"/>
          </a:xfrm>
          <a:prstGeom prst="roundRect">
            <a:avLst>
              <a:gd name="adj" fmla="val 20833"/>
            </a:avLst>
          </a:prstGeom>
          <a:solidFill>
            <a:srgbClr val="0E2A47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57238" y="3439905"/>
            <a:ext cx="1353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Антифрод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199632" y="1737360"/>
            <a:ext cx="5349240" cy="4160520"/>
          </a:xfrm>
          <a:prstGeom prst="roundRect">
            <a:avLst>
              <a:gd name="adj" fmla="val 2637"/>
            </a:avLst>
          </a:prstGeom>
          <a:solidFill>
            <a:srgbClr val="E6F6F8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6428232" y="18745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 шиной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6428232" y="219456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5 связей, каждая система знает только шину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 flipV="1">
            <a:off x="8869680" y="2743200"/>
            <a:ext cx="91" cy="1325880"/>
          </a:xfrm>
          <a:prstGeom prst="line">
            <a:avLst/>
          </a:prstGeom>
          <a:noFill/>
          <a:ln w="25400">
            <a:solidFill>
              <a:srgbClr val="0EA5B7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flipV="1">
            <a:off x="8869680" y="3659361"/>
            <a:ext cx="1576234" cy="409719"/>
          </a:xfrm>
          <a:prstGeom prst="line">
            <a:avLst/>
          </a:prstGeom>
          <a:noFill/>
          <a:ln w="25400">
            <a:solidFill>
              <a:srgbClr val="0EA5B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869680" y="4069080"/>
            <a:ext cx="974166" cy="1072659"/>
          </a:xfrm>
          <a:prstGeom prst="line">
            <a:avLst/>
          </a:prstGeom>
          <a:noFill/>
          <a:ln w="25400">
            <a:solidFill>
              <a:srgbClr val="0EA5B7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 flipH="1">
            <a:off x="7895514" y="4069080"/>
            <a:ext cx="974166" cy="1072659"/>
          </a:xfrm>
          <a:prstGeom prst="line">
            <a:avLst/>
          </a:prstGeom>
          <a:noFill/>
          <a:ln w="25400">
            <a:solidFill>
              <a:srgbClr val="0EA5B7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H="1" flipV="1">
            <a:off x="7293446" y="3659361"/>
            <a:ext cx="1576234" cy="409719"/>
          </a:xfrm>
          <a:prstGeom prst="line">
            <a:avLst/>
          </a:prstGeom>
          <a:noFill/>
          <a:ln w="25400">
            <a:solidFill>
              <a:srgbClr val="0EA5B7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366760" y="3566160"/>
            <a:ext cx="1005840" cy="1005840"/>
          </a:xfrm>
          <a:prstGeom prst="ellipse">
            <a:avLst/>
          </a:prstGeom>
          <a:solidFill>
            <a:srgbClr val="0EA5B7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8366760" y="356616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8138160" y="2523744"/>
            <a:ext cx="1463040" cy="438912"/>
          </a:xfrm>
          <a:prstGeom prst="roundRect">
            <a:avLst>
              <a:gd name="adj" fmla="val 20833"/>
            </a:avLst>
          </a:prstGeom>
          <a:solidFill>
            <a:srgbClr val="0E2A47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193024" y="2523744"/>
            <a:ext cx="1353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АБС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9714394" y="3439905"/>
            <a:ext cx="1463040" cy="438912"/>
          </a:xfrm>
          <a:prstGeom prst="roundRect">
            <a:avLst>
              <a:gd name="adj" fmla="val 20833"/>
            </a:avLst>
          </a:prstGeom>
          <a:solidFill>
            <a:srgbClr val="0E2A47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9769258" y="3439905"/>
            <a:ext cx="1353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Интернет-банк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9112326" y="4922283"/>
            <a:ext cx="1463040" cy="438912"/>
          </a:xfrm>
          <a:prstGeom prst="roundRect">
            <a:avLst>
              <a:gd name="adj" fmla="val 20833"/>
            </a:avLst>
          </a:prstGeom>
          <a:solidFill>
            <a:srgbClr val="0E2A47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9167190" y="4922283"/>
            <a:ext cx="1353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Мобильный банк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7163994" y="4922283"/>
            <a:ext cx="1463040" cy="438912"/>
          </a:xfrm>
          <a:prstGeom prst="roundRect">
            <a:avLst>
              <a:gd name="adj" fmla="val 20833"/>
            </a:avLst>
          </a:prstGeom>
          <a:solidFill>
            <a:srgbClr val="0E2A47"/>
          </a:solidFill>
          <a:ln/>
        </p:spPr>
      </p:sp>
      <p:sp>
        <p:nvSpPr>
          <p:cNvPr id="44" name="Text 42"/>
          <p:cNvSpPr txBox="1"/>
          <p:nvPr/>
        </p:nvSpPr>
        <p:spPr>
          <a:xfrm>
            <a:off x="7218858" y="4922283"/>
            <a:ext cx="1353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Процессинг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6561926" y="3439905"/>
            <a:ext cx="1463040" cy="438912"/>
          </a:xfrm>
          <a:prstGeom prst="roundRect">
            <a:avLst>
              <a:gd name="adj" fmla="val 20833"/>
            </a:avLst>
          </a:prstGeom>
          <a:solidFill>
            <a:srgbClr val="0E2A47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6616790" y="3439905"/>
            <a:ext cx="13533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Антифрод</a:t>
            </a:r>
            <a:endParaRPr lang="en-US" sz="1000" dirty="0"/>
          </a:p>
        </p:txBody>
      </p:sp>
      <p:sp>
        <p:nvSpPr>
          <p:cNvPr id="47" name="Text 45"/>
          <p:cNvSpPr txBox="1"/>
          <p:nvPr/>
        </p:nvSpPr>
        <p:spPr>
          <a:xfrm>
            <a:off x="640080" y="6035040"/>
            <a:ext cx="10908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n(n-1)/2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связей без шины против 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связей с шиной. 10 систем: 45 против 10.</a:t>
            </a:r>
            <a:endParaRPr lang="en-US" sz="1300" dirty="0"/>
          </a:p>
        </p:txBody>
      </p:sp>
      <p:sp>
        <p:nvSpPr>
          <p:cNvPr id="48" name="Text 46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49" name="Text 47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ПРОБЛЕМА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шина забирает себе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783080"/>
            <a:ext cx="10908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Без шины - в каждой интеграции заново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240280"/>
            <a:ext cx="2057400" cy="310896"/>
          </a:xfrm>
          <a:prstGeom prst="roundRect">
            <a:avLst>
              <a:gd name="adj" fmla="val 14706"/>
            </a:avLst>
          </a:prstGeom>
          <a:solidFill>
            <a:srgbClr val="F5F7F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49808" y="2240280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Маршрутизация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862072" y="2240280"/>
            <a:ext cx="2057400" cy="310896"/>
          </a:xfrm>
          <a:prstGeom prst="roundRect">
            <a:avLst>
              <a:gd name="adj" fmla="val 14706"/>
            </a:avLst>
          </a:prstGeom>
          <a:solidFill>
            <a:srgbClr val="F5F7F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971800" y="2240280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Протоколы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084064" y="2240280"/>
            <a:ext cx="2057400" cy="310896"/>
          </a:xfrm>
          <a:prstGeom prst="roundRect">
            <a:avLst>
              <a:gd name="adj" fmla="val 14706"/>
            </a:avLst>
          </a:prstGeom>
          <a:solidFill>
            <a:srgbClr val="F5F7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193792" y="2240280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Авторизация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7306056" y="2240280"/>
            <a:ext cx="2057400" cy="310896"/>
          </a:xfrm>
          <a:prstGeom prst="roundRect">
            <a:avLst>
              <a:gd name="adj" fmla="val 14706"/>
            </a:avLst>
          </a:prstGeom>
          <a:solidFill>
            <a:srgbClr val="F5F7F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415784" y="2240280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Кеш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9528048" y="2240280"/>
            <a:ext cx="2057400" cy="310896"/>
          </a:xfrm>
          <a:prstGeom prst="roundRect">
            <a:avLst>
              <a:gd name="adj" fmla="val 14706"/>
            </a:avLst>
          </a:prstGeom>
          <a:solidFill>
            <a:srgbClr val="F5F7F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637776" y="2240280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Логи и трассировка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40080" y="2624328"/>
            <a:ext cx="2057400" cy="310896"/>
          </a:xfrm>
          <a:prstGeom prst="roundRect">
            <a:avLst>
              <a:gd name="adj" fmla="val 14706"/>
            </a:avLst>
          </a:prstGeom>
          <a:solidFill>
            <a:srgbClr val="F5F7F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49808" y="26243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Маршрутизация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862072" y="2624328"/>
            <a:ext cx="2057400" cy="310896"/>
          </a:xfrm>
          <a:prstGeom prst="roundRect">
            <a:avLst>
              <a:gd name="adj" fmla="val 14706"/>
            </a:avLst>
          </a:prstGeom>
          <a:solidFill>
            <a:srgbClr val="F5F7F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971800" y="26243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Протоколы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5084064" y="2624328"/>
            <a:ext cx="2057400" cy="310896"/>
          </a:xfrm>
          <a:prstGeom prst="roundRect">
            <a:avLst>
              <a:gd name="adj" fmla="val 14706"/>
            </a:avLst>
          </a:prstGeom>
          <a:solidFill>
            <a:srgbClr val="F5F7FA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93792" y="26243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Авторизация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7306056" y="2624328"/>
            <a:ext cx="2057400" cy="310896"/>
          </a:xfrm>
          <a:prstGeom prst="roundRect">
            <a:avLst>
              <a:gd name="adj" fmla="val 14706"/>
            </a:avLst>
          </a:prstGeom>
          <a:solidFill>
            <a:srgbClr val="F5F7FA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415784" y="26243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Кеш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9528048" y="2624328"/>
            <a:ext cx="2057400" cy="310896"/>
          </a:xfrm>
          <a:prstGeom prst="roundRect">
            <a:avLst>
              <a:gd name="adj" fmla="val 14706"/>
            </a:avLst>
          </a:prstGeom>
          <a:solidFill>
            <a:srgbClr val="F5F7F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637776" y="26243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Логи и трассировка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40080" y="3008376"/>
            <a:ext cx="2057400" cy="310896"/>
          </a:xfrm>
          <a:prstGeom prst="roundRect">
            <a:avLst>
              <a:gd name="adj" fmla="val 14706"/>
            </a:avLst>
          </a:prstGeom>
          <a:solidFill>
            <a:srgbClr val="F5F7FA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49808" y="3008376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Маршрутизация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2862072" y="3008376"/>
            <a:ext cx="2057400" cy="310896"/>
          </a:xfrm>
          <a:prstGeom prst="roundRect">
            <a:avLst>
              <a:gd name="adj" fmla="val 14706"/>
            </a:avLst>
          </a:prstGeom>
          <a:solidFill>
            <a:srgbClr val="F5F7FA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2971800" y="3008376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Протоколы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5084064" y="3008376"/>
            <a:ext cx="2057400" cy="310896"/>
          </a:xfrm>
          <a:prstGeom prst="roundRect">
            <a:avLst>
              <a:gd name="adj" fmla="val 14706"/>
            </a:avLst>
          </a:prstGeom>
          <a:solidFill>
            <a:srgbClr val="F5F7FA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5193792" y="3008376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Авторизация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7306056" y="3008376"/>
            <a:ext cx="2057400" cy="310896"/>
          </a:xfrm>
          <a:prstGeom prst="roundRect">
            <a:avLst>
              <a:gd name="adj" fmla="val 14706"/>
            </a:avLst>
          </a:prstGeom>
          <a:solidFill>
            <a:srgbClr val="F5F7FA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7415784" y="3008376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Кеш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9528048" y="3008376"/>
            <a:ext cx="2057400" cy="310896"/>
          </a:xfrm>
          <a:prstGeom prst="roundRect">
            <a:avLst>
              <a:gd name="adj" fmla="val 14706"/>
            </a:avLst>
          </a:prstGeom>
          <a:solidFill>
            <a:srgbClr val="F5F7FA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637776" y="3008376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Логи и трассировка</a:t>
            </a:r>
            <a:endParaRPr lang="en-US" sz="1000" dirty="0"/>
          </a:p>
        </p:txBody>
      </p:sp>
      <p:sp>
        <p:nvSpPr>
          <p:cNvPr id="35" name="Text 33"/>
          <p:cNvSpPr txBox="1"/>
          <p:nvPr/>
        </p:nvSpPr>
        <p:spPr>
          <a:xfrm>
            <a:off x="640080" y="3474720"/>
            <a:ext cx="10908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 шиной - один раз и для всех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640080" y="3931920"/>
            <a:ext cx="2057400" cy="1417320"/>
          </a:xfrm>
          <a:prstGeom prst="roundRect">
            <a:avLst>
              <a:gd name="adj" fmla="val 7742"/>
            </a:avLst>
          </a:prstGeom>
          <a:solidFill>
            <a:srgbClr val="2D7DD2"/>
          </a:solidFill>
          <a:ln/>
        </p:spPr>
      </p:sp>
      <p:pic>
        <p:nvPicPr>
          <p:cNvPr id="3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7320" y="4096512"/>
            <a:ext cx="502920" cy="502920"/>
          </a:xfrm>
          <a:prstGeom prst="rect">
            <a:avLst/>
          </a:prstGeom>
        </p:spPr>
      </p:pic>
      <p:sp>
        <p:nvSpPr>
          <p:cNvPr id="38" name="Text 35"/>
          <p:cNvSpPr txBox="1"/>
          <p:nvPr/>
        </p:nvSpPr>
        <p:spPr>
          <a:xfrm>
            <a:off x="731520" y="4681728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Маршрутизация</a:t>
            </a:r>
            <a:endParaRPr lang="en-US" sz="1300" dirty="0"/>
          </a:p>
        </p:txBody>
      </p:sp>
      <p:sp>
        <p:nvSpPr>
          <p:cNvPr id="39" name="Shape 36"/>
          <p:cNvSpPr/>
          <p:nvPr/>
        </p:nvSpPr>
        <p:spPr>
          <a:xfrm>
            <a:off x="2862072" y="3931920"/>
            <a:ext cx="2057400" cy="1417320"/>
          </a:xfrm>
          <a:prstGeom prst="roundRect">
            <a:avLst>
              <a:gd name="adj" fmla="val 7742"/>
            </a:avLst>
          </a:prstGeom>
          <a:solidFill>
            <a:srgbClr val="0EA5B7"/>
          </a:solidFill>
          <a:ln/>
        </p:spPr>
      </p:sp>
      <p:pic>
        <p:nvPicPr>
          <p:cNvPr id="4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312" y="4096512"/>
            <a:ext cx="502920" cy="502920"/>
          </a:xfrm>
          <a:prstGeom prst="rect">
            <a:avLst/>
          </a:prstGeom>
        </p:spPr>
      </p:pic>
      <p:sp>
        <p:nvSpPr>
          <p:cNvPr id="41" name="Text 37"/>
          <p:cNvSpPr txBox="1"/>
          <p:nvPr/>
        </p:nvSpPr>
        <p:spPr>
          <a:xfrm>
            <a:off x="2953512" y="4681728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Протоколы</a:t>
            </a:r>
            <a:endParaRPr lang="en-US" sz="1300" dirty="0"/>
          </a:p>
        </p:txBody>
      </p:sp>
      <p:sp>
        <p:nvSpPr>
          <p:cNvPr id="42" name="Shape 38"/>
          <p:cNvSpPr/>
          <p:nvPr/>
        </p:nvSpPr>
        <p:spPr>
          <a:xfrm>
            <a:off x="5084064" y="3931920"/>
            <a:ext cx="2057400" cy="1417320"/>
          </a:xfrm>
          <a:prstGeom prst="roundRect">
            <a:avLst>
              <a:gd name="adj" fmla="val 7742"/>
            </a:avLst>
          </a:prstGeom>
          <a:solidFill>
            <a:srgbClr val="1567B0"/>
          </a:solidFill>
          <a:ln/>
        </p:spPr>
      </p:sp>
      <p:pic>
        <p:nvPicPr>
          <p:cNvPr id="4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304" y="4096512"/>
            <a:ext cx="502920" cy="502920"/>
          </a:xfrm>
          <a:prstGeom prst="rect">
            <a:avLst/>
          </a:prstGeom>
        </p:spPr>
      </p:pic>
      <p:sp>
        <p:nvSpPr>
          <p:cNvPr id="44" name="Text 39"/>
          <p:cNvSpPr txBox="1"/>
          <p:nvPr/>
        </p:nvSpPr>
        <p:spPr>
          <a:xfrm>
            <a:off x="5175504" y="4681728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Авторизация</a:t>
            </a:r>
            <a:endParaRPr lang="en-US" sz="1300" dirty="0"/>
          </a:p>
        </p:txBody>
      </p:sp>
      <p:sp>
        <p:nvSpPr>
          <p:cNvPr id="45" name="Shape 40"/>
          <p:cNvSpPr/>
          <p:nvPr/>
        </p:nvSpPr>
        <p:spPr>
          <a:xfrm>
            <a:off x="7306056" y="3931920"/>
            <a:ext cx="2057400" cy="1417320"/>
          </a:xfrm>
          <a:prstGeom prst="roundRect">
            <a:avLst>
              <a:gd name="adj" fmla="val 7742"/>
            </a:avLst>
          </a:prstGeom>
          <a:solidFill>
            <a:srgbClr val="F59E0B"/>
          </a:solidFill>
          <a:ln/>
        </p:spPr>
      </p:sp>
      <p:pic>
        <p:nvPicPr>
          <p:cNvPr id="4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3296" y="4096512"/>
            <a:ext cx="502920" cy="502920"/>
          </a:xfrm>
          <a:prstGeom prst="rect">
            <a:avLst/>
          </a:prstGeom>
        </p:spPr>
      </p:pic>
      <p:sp>
        <p:nvSpPr>
          <p:cNvPr id="47" name="Text 41"/>
          <p:cNvSpPr txBox="1"/>
          <p:nvPr/>
        </p:nvSpPr>
        <p:spPr>
          <a:xfrm>
            <a:off x="7397496" y="4681728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Кеш</a:t>
            </a:r>
            <a:endParaRPr lang="en-US" sz="1300" dirty="0"/>
          </a:p>
        </p:txBody>
      </p:sp>
      <p:sp>
        <p:nvSpPr>
          <p:cNvPr id="48" name="Shape 42"/>
          <p:cNvSpPr/>
          <p:nvPr/>
        </p:nvSpPr>
        <p:spPr>
          <a:xfrm>
            <a:off x="9528048" y="3931920"/>
            <a:ext cx="2057400" cy="1417320"/>
          </a:xfrm>
          <a:prstGeom prst="roundRect">
            <a:avLst>
              <a:gd name="adj" fmla="val 7742"/>
            </a:avLst>
          </a:prstGeom>
          <a:solidFill>
            <a:srgbClr val="67B26F"/>
          </a:solidFill>
          <a:ln/>
        </p:spPr>
      </p:sp>
      <p:pic>
        <p:nvPicPr>
          <p:cNvPr id="4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5288" y="4096512"/>
            <a:ext cx="502920" cy="502920"/>
          </a:xfrm>
          <a:prstGeom prst="rect">
            <a:avLst/>
          </a:prstGeom>
        </p:spPr>
      </p:pic>
      <p:sp>
        <p:nvSpPr>
          <p:cNvPr id="50" name="Text 43"/>
          <p:cNvSpPr txBox="1"/>
          <p:nvPr/>
        </p:nvSpPr>
        <p:spPr>
          <a:xfrm>
            <a:off x="9619488" y="4681728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Логи и трассировка</a:t>
            </a:r>
            <a:endParaRPr lang="en-US" sz="1300" dirty="0"/>
          </a:p>
        </p:txBody>
      </p:sp>
      <p:sp>
        <p:nvSpPr>
          <p:cNvPr id="51" name="Text 44"/>
          <p:cNvSpPr txBox="1"/>
          <p:nvPr/>
        </p:nvSpPr>
        <p:spPr>
          <a:xfrm>
            <a:off x="640080" y="5623560"/>
            <a:ext cx="109087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Сквозная функциональность, только не в коде сервиса, а на уровне всего банка.</a:t>
            </a:r>
            <a:endParaRPr lang="en-US" sz="1300" dirty="0"/>
          </a:p>
        </p:txBody>
      </p:sp>
      <p:sp>
        <p:nvSpPr>
          <p:cNvPr id="52" name="Text 45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53" name="Text 46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E2A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2148840"/>
            <a:ext cx="2194560" cy="2194560"/>
          </a:xfrm>
          <a:prstGeom prst="roundRect">
            <a:avLst>
              <a:gd name="adj" fmla="val 7500"/>
            </a:avLst>
          </a:prstGeom>
          <a:solidFill>
            <a:srgbClr val="0EA5B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0" y="2743200"/>
            <a:ext cx="1005840" cy="100584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17373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02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7432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spc="400" kern="0" dirty="0">
                <a:solidFill>
                  <a:srgbClr val="0EA5B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ЧАСТЬ 2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15468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в архитектуре банка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В БАНКЕ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Словарь на весь курс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10908792" cy="731520"/>
          </a:xfrm>
          <a:prstGeom prst="roundRect">
            <a:avLst>
              <a:gd name="adj" fmla="val 10000"/>
            </a:avLst>
          </a:prstGeom>
          <a:solidFill>
            <a:srgbClr val="F5F7FA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1911096"/>
            <a:ext cx="475488" cy="475488"/>
          </a:xfrm>
          <a:prstGeom prst="roundRect">
            <a:avLst>
              <a:gd name="adj" fmla="val 19231"/>
            </a:avLst>
          </a:prstGeom>
          <a:solidFill>
            <a:srgbClr val="2D7DD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567" y="2015703"/>
            <a:ext cx="266273" cy="26627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08760" y="178308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Клиент шины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023360" y="17830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кто шлёт запрос: приложение или другой сервис, а не человек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40080" y="2633472"/>
            <a:ext cx="10908792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10" name="Shape 7"/>
          <p:cNvSpPr/>
          <p:nvPr/>
        </p:nvSpPr>
        <p:spPr>
          <a:xfrm>
            <a:off x="822960" y="2761488"/>
            <a:ext cx="475488" cy="475488"/>
          </a:xfrm>
          <a:prstGeom prst="roundRect">
            <a:avLst>
              <a:gd name="adj" fmla="val 19231"/>
            </a:avLst>
          </a:prstGeom>
          <a:solidFill>
            <a:srgbClr val="0E2A47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67" y="2866095"/>
            <a:ext cx="266273" cy="266273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508760" y="2633472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Ядро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4023360" y="2633472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шлюз шины: вход, реестр, авторизация, конфигурации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640080" y="3483864"/>
            <a:ext cx="10908792" cy="731520"/>
          </a:xfrm>
          <a:prstGeom prst="roundRect">
            <a:avLst>
              <a:gd name="adj" fmla="val 10000"/>
            </a:avLst>
          </a:prstGeom>
          <a:solidFill>
            <a:srgbClr val="F5F7FA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960" y="3611880"/>
            <a:ext cx="475488" cy="475488"/>
          </a:xfrm>
          <a:prstGeom prst="roundRect">
            <a:avLst>
              <a:gd name="adj" fmla="val 19231"/>
            </a:avLst>
          </a:prstGeom>
          <a:solidFill>
            <a:srgbClr val="67B26F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567" y="3716487"/>
            <a:ext cx="266273" cy="266273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508760" y="3483864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Сервис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4023360" y="3483864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ваше Java-приложение с бизнес-логикой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640080" y="4334256"/>
            <a:ext cx="10908792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20" name="Shape 15"/>
          <p:cNvSpPr/>
          <p:nvPr/>
        </p:nvSpPr>
        <p:spPr>
          <a:xfrm>
            <a:off x="822960" y="4462272"/>
            <a:ext cx="475488" cy="475488"/>
          </a:xfrm>
          <a:prstGeom prst="roundRect">
            <a:avLst>
              <a:gd name="adj" fmla="val 19231"/>
            </a:avLst>
          </a:prstGeom>
          <a:solidFill>
            <a:srgbClr val="0EA5B7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567" y="4566879"/>
            <a:ext cx="266273" cy="266273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508760" y="4334256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Модуль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4023360" y="4334256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любой участник шины: и сервис, и ядро</a:t>
            </a:r>
            <a:endParaRPr lang="en-US" sz="1350" dirty="0"/>
          </a:p>
        </p:txBody>
      </p:sp>
      <p:sp>
        <p:nvSpPr>
          <p:cNvPr id="24" name="Shape 18"/>
          <p:cNvSpPr/>
          <p:nvPr/>
        </p:nvSpPr>
        <p:spPr>
          <a:xfrm>
            <a:off x="640080" y="5184648"/>
            <a:ext cx="10908792" cy="731520"/>
          </a:xfrm>
          <a:prstGeom prst="roundRect">
            <a:avLst>
              <a:gd name="adj" fmla="val 10000"/>
            </a:avLst>
          </a:prstGeom>
          <a:solidFill>
            <a:srgbClr val="F5F7FA"/>
          </a:solidFill>
          <a:ln/>
        </p:spPr>
      </p:sp>
      <p:sp>
        <p:nvSpPr>
          <p:cNvPr id="25" name="Shape 19"/>
          <p:cNvSpPr/>
          <p:nvPr/>
        </p:nvSpPr>
        <p:spPr>
          <a:xfrm>
            <a:off x="822960" y="5312664"/>
            <a:ext cx="475488" cy="475488"/>
          </a:xfrm>
          <a:prstGeom prst="roundRect">
            <a:avLst>
              <a:gd name="adj" fmla="val 19231"/>
            </a:avLst>
          </a:prstGeom>
          <a:solidFill>
            <a:srgbClr val="1567B0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567" y="5417271"/>
            <a:ext cx="266273" cy="266273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1508760" y="5184648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Реплика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4023360" y="518464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запущенный экземпляр модуля, под в Kubernetes</a:t>
            </a:r>
            <a:endParaRPr lang="en-US" sz="1350" dirty="0"/>
          </a:p>
        </p:txBody>
      </p:sp>
      <p:sp>
        <p:nvSpPr>
          <p:cNvPr id="29" name="Text 22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В БАНКЕ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Где стоит CESB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Клиенты шины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2377440" cy="502920"/>
          </a:xfrm>
          <a:prstGeom prst="roundRect">
            <a:avLst>
              <a:gd name="adj" fmla="val 18182"/>
            </a:avLst>
          </a:prstGeom>
          <a:solidFill>
            <a:srgbClr val="2D7DD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94944" y="1874520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Мобильный банк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27832" y="1874520"/>
            <a:ext cx="2377440" cy="502920"/>
          </a:xfrm>
          <a:prstGeom prst="roundRect">
            <a:avLst>
              <a:gd name="adj" fmla="val 18182"/>
            </a:avLst>
          </a:prstGeom>
          <a:solidFill>
            <a:srgbClr val="2D7DD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282696" y="1874520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Интернет-банк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815584" y="1874520"/>
            <a:ext cx="2377440" cy="502920"/>
          </a:xfrm>
          <a:prstGeom prst="roundRect">
            <a:avLst>
              <a:gd name="adj" fmla="val 18182"/>
            </a:avLst>
          </a:prstGeom>
          <a:solidFill>
            <a:srgbClr val="2D7DD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870448" y="1874520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Внешние системы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434840" y="2414016"/>
            <a:ext cx="91" cy="384048"/>
          </a:xfrm>
          <a:prstGeom prst="line">
            <a:avLst/>
          </a:prstGeom>
          <a:noFill/>
          <a:ln w="22225">
            <a:solidFill>
              <a:srgbClr val="64748B"/>
            </a:solidFill>
            <a:prstDash val="solid"/>
            <a:headEnd type="triangl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640080" y="2834640"/>
            <a:ext cx="7589520" cy="411480"/>
          </a:xfrm>
          <a:prstGeom prst="roundRect">
            <a:avLst>
              <a:gd name="adj" fmla="val 22222"/>
            </a:avLst>
          </a:prstGeom>
          <a:solidFill>
            <a:srgbClr val="1567B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94944" y="2834640"/>
            <a:ext cx="74797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Web Access Layer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434840" y="3282696"/>
            <a:ext cx="91" cy="384048"/>
          </a:xfrm>
          <a:prstGeom prst="line">
            <a:avLst/>
          </a:prstGeom>
          <a:noFill/>
          <a:ln w="22225">
            <a:solidFill>
              <a:srgbClr val="64748B"/>
            </a:solidFill>
            <a:prstDash val="solid"/>
            <a:headEnd type="triangle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640080" y="3703320"/>
            <a:ext cx="7589520" cy="1508760"/>
          </a:xfrm>
          <a:prstGeom prst="roundRect">
            <a:avLst>
              <a:gd name="adj" fmla="val 7273"/>
            </a:avLst>
          </a:prstGeom>
          <a:solidFill>
            <a:srgbClr val="E7ECF2"/>
          </a:solidFill>
          <a:ln w="15875">
            <a:solidFill>
              <a:srgbClr val="0E2A4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37490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22960" y="4041648"/>
            <a:ext cx="1737360" cy="987552"/>
          </a:xfrm>
          <a:prstGeom prst="roundRect">
            <a:avLst>
              <a:gd name="adj" fmla="val 9259"/>
            </a:avLst>
          </a:prstGeom>
          <a:solidFill>
            <a:srgbClr val="0E2A47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7824" y="4041648"/>
            <a:ext cx="162763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Ядро-шлюз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2788920" y="4041648"/>
            <a:ext cx="1234440" cy="987552"/>
          </a:xfrm>
          <a:prstGeom prst="roundRect">
            <a:avLst>
              <a:gd name="adj" fmla="val 9259"/>
            </a:avLst>
          </a:prstGeom>
          <a:solidFill>
            <a:srgbClr val="0EA5B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2843784" y="4041648"/>
            <a:ext cx="112471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AuthMngr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133088" y="4041648"/>
            <a:ext cx="1234440" cy="987552"/>
          </a:xfrm>
          <a:prstGeom prst="roundRect">
            <a:avLst>
              <a:gd name="adj" fmla="val 9259"/>
            </a:avLst>
          </a:prstGeom>
          <a:solidFill>
            <a:srgbClr val="0EA5B7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4187952" y="4041648"/>
            <a:ext cx="112471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CBSMQ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477256" y="4041648"/>
            <a:ext cx="1234440" cy="987552"/>
          </a:xfrm>
          <a:prstGeom prst="roundRect">
            <a:avLst>
              <a:gd name="adj" fmla="val 9259"/>
            </a:avLst>
          </a:prstGeom>
          <a:solidFill>
            <a:srgbClr val="0EA5B7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5532120" y="4041648"/>
            <a:ext cx="112471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ConfMngr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821424" y="4041648"/>
            <a:ext cx="1234440" cy="987552"/>
          </a:xfrm>
          <a:prstGeom prst="roundRect">
            <a:avLst>
              <a:gd name="adj" fmla="val 9259"/>
            </a:avLst>
          </a:prstGeom>
          <a:solidFill>
            <a:srgbClr val="67B26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876288" y="4041648"/>
            <a:ext cx="112471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Ваш сервис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434840" y="5248656"/>
            <a:ext cx="91" cy="384048"/>
          </a:xfrm>
          <a:prstGeom prst="line">
            <a:avLst/>
          </a:prstGeom>
          <a:noFill/>
          <a:ln w="22225">
            <a:solidFill>
              <a:srgbClr val="64748B"/>
            </a:solidFill>
            <a:prstDash val="solid"/>
            <a:headEnd type="triangle"/>
            <a:tailEnd type="triangle"/>
          </a:ln>
        </p:spPr>
      </p:sp>
      <p:sp>
        <p:nvSpPr>
          <p:cNvPr id="28" name="Shape 26"/>
          <p:cNvSpPr/>
          <p:nvPr/>
        </p:nvSpPr>
        <p:spPr>
          <a:xfrm>
            <a:off x="640080" y="5669280"/>
            <a:ext cx="3703320" cy="502920"/>
          </a:xfrm>
          <a:prstGeom prst="roundRect">
            <a:avLst>
              <a:gd name="adj" fmla="val 18182"/>
            </a:avLst>
          </a:prstGeom>
          <a:solidFill>
            <a:srgbClr val="0E2A47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94944" y="5669280"/>
            <a:ext cx="3593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АБС Colvir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526280" y="5669280"/>
            <a:ext cx="3703320" cy="502920"/>
          </a:xfrm>
          <a:prstGeom prst="roundRect">
            <a:avLst>
              <a:gd name="adj" fmla="val 18182"/>
            </a:avLst>
          </a:prstGeom>
          <a:solidFill>
            <a:srgbClr val="64748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4581144" y="5669280"/>
            <a:ext cx="3593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Внешние системы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8503920" y="1874520"/>
            <a:ext cx="3044952" cy="4297680"/>
          </a:xfrm>
          <a:prstGeom prst="roundRect">
            <a:avLst>
              <a:gd name="adj" fmla="val 360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8732520" y="201168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D9534F"/>
          </a:solidFill>
          <a:ln/>
        </p:spPr>
      </p:sp>
      <p:pic>
        <p:nvPicPr>
          <p:cNvPr id="3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43162" y="2122322"/>
            <a:ext cx="281635" cy="281635"/>
          </a:xfrm>
          <a:prstGeom prst="rect">
            <a:avLst/>
          </a:prstGeom>
        </p:spPr>
      </p:pic>
      <p:sp>
        <p:nvSpPr>
          <p:cNvPr id="35" name="Text 32"/>
          <p:cNvSpPr txBox="1"/>
          <p:nvPr/>
        </p:nvSpPr>
        <p:spPr>
          <a:xfrm>
            <a:off x="8732520" y="265176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Клиент не ходит в АБС напрямую</a:t>
            </a:r>
            <a:endParaRPr lang="en-US" sz="1400" dirty="0"/>
          </a:p>
        </p:txBody>
      </p:sp>
      <p:sp>
        <p:nvSpPr>
          <p:cNvPr id="36" name="Text 33"/>
          <p:cNvSpPr txBox="1"/>
          <p:nvPr/>
        </p:nvSpPr>
        <p:spPr>
          <a:xfrm>
            <a:off x="8732520" y="333756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Всё идёт через шину. Как через ресепшен, а не в кабинет.</a:t>
            </a:r>
            <a:endParaRPr lang="en-US" sz="1200" dirty="0"/>
          </a:p>
        </p:txBody>
      </p:sp>
      <p:sp>
        <p:nvSpPr>
          <p:cNvPr id="37" name="Shape 34"/>
          <p:cNvSpPr/>
          <p:nvPr/>
        </p:nvSpPr>
        <p:spPr>
          <a:xfrm>
            <a:off x="8732520" y="4407408"/>
            <a:ext cx="365760" cy="274320"/>
          </a:xfrm>
          <a:prstGeom prst="roundRect">
            <a:avLst>
              <a:gd name="adj" fmla="val 16667"/>
            </a:avLst>
          </a:prstGeom>
          <a:solidFill>
            <a:srgbClr val="67B26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235440" y="429768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зелёным - то, что пишете вы</a:t>
            </a:r>
            <a:endParaRPr lang="en-US" sz="1150" dirty="0"/>
          </a:p>
        </p:txBody>
      </p:sp>
      <p:sp>
        <p:nvSpPr>
          <p:cNvPr id="39" name="Text 36"/>
          <p:cNvSpPr txBox="1"/>
          <p:nvPr/>
        </p:nvSpPr>
        <p:spPr>
          <a:xfrm>
            <a:off x="8732520" y="4983480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Шина - транспорт и оркестратор. Бизнес-логика живёт в сервисах.</a:t>
            </a:r>
            <a:endParaRPr lang="en-US" sz="1150" dirty="0"/>
          </a:p>
        </p:txBody>
      </p:sp>
      <p:sp>
        <p:nvSpPr>
          <p:cNvPr id="40" name="Text 37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41" name="Text 38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И АБС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Почему не напрямую в АБС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520440" cy="2971800"/>
          </a:xfrm>
          <a:prstGeom prst="roundRect">
            <a:avLst>
              <a:gd name="adj" fmla="val 3692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01168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2D7DD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81" y="213238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8680" y="269748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Переводчик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154680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АБС говорит на SOAP или вызовах в базу, клиент хочет JSON по REST. Шина переводит.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34256" y="1783080"/>
            <a:ext cx="3520440" cy="2971800"/>
          </a:xfrm>
          <a:prstGeom prst="roundRect">
            <a:avLst>
              <a:gd name="adj" fmla="val 3692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62856" y="201168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0EA5B7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557" y="2132381"/>
            <a:ext cx="307238" cy="30723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562856" y="269748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Охрана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4562856" y="3154680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АБС - самая критичная система. Шина проверяет права, отсекает лишнее, отдаёт из кеша.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028432" y="1783080"/>
            <a:ext cx="3520440" cy="2971800"/>
          </a:xfrm>
          <a:prstGeom prst="roundRect">
            <a:avLst>
              <a:gd name="adj" fmla="val 3692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257032" y="201168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67B26F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733" y="2132381"/>
            <a:ext cx="307238" cy="30723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57032" y="269748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Свобода переезда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8257032" y="3154680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Сменилась АБС - меняется только разговор шины с ней. Клиенты и сервисы не трогаем.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40080" y="5029200"/>
            <a:ext cx="10908792" cy="777240"/>
          </a:xfrm>
          <a:prstGeom prst="roundRect">
            <a:avLst>
              <a:gd name="adj" fmla="val 11765"/>
            </a:avLst>
          </a:prstGeom>
          <a:solidFill>
            <a:srgbClr val="E7ECF2"/>
          </a:solidFill>
          <a:ln/>
        </p:spPr>
      </p:sp>
      <p:sp>
        <p:nvSpPr>
          <p:cNvPr id="20" name="Shape 15"/>
          <p:cNvSpPr/>
          <p:nvPr/>
        </p:nvSpPr>
        <p:spPr>
          <a:xfrm>
            <a:off x="822960" y="521208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0E2A47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486" y="5302606"/>
            <a:ext cx="230429" cy="230429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417320" y="5029200"/>
            <a:ext cx="9902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Банк получает: 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одну точку интеграции, сервисы, общие для всех клиентов, авторизацию в одном месте и новые системы без переписывания старых.</a:t>
            </a:r>
            <a:endParaRPr lang="en-US" sz="1300" dirty="0"/>
          </a:p>
        </p:txBody>
      </p:sp>
      <p:sp>
        <p:nvSpPr>
          <p:cNvPr id="23" name="Text 17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24" name="Text 18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В БАНКЕ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Официальная схема CESB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45920"/>
            <a:ext cx="6595950" cy="4663440"/>
          </a:xfrm>
          <a:prstGeom prst="roundRect">
            <a:avLst>
              <a:gd name="adj" fmla="val 156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5" name="Image 0" descr="Официальная схема CES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737360"/>
            <a:ext cx="6413070" cy="4480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464630" y="1645920"/>
            <a:ext cx="4084242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647510" y="1906524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0E2A47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8152" y="2017166"/>
            <a:ext cx="281635" cy="281635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351598" y="1856232"/>
            <a:ext cx="3014394" cy="252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Центр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8351598" y="2109216"/>
            <a:ext cx="3014394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ядро-шлюз: всё к сервисам идёт через него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7464630" y="2825496"/>
            <a:ext cx="4084242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7647510" y="308610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2D7DD2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8152" y="3196742"/>
            <a:ext cx="281635" cy="28163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8351598" y="3123438"/>
            <a:ext cx="3014394" cy="252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Слева</a:t>
            </a:r>
            <a:endParaRPr lang="en-US" sz="1300" dirty="0"/>
          </a:p>
        </p:txBody>
      </p:sp>
      <p:sp>
        <p:nvSpPr>
          <p:cNvPr id="15" name="Text 10"/>
          <p:cNvSpPr txBox="1"/>
          <p:nvPr/>
        </p:nvSpPr>
        <p:spPr>
          <a:xfrm>
            <a:off x="8351598" y="3376422"/>
            <a:ext cx="301439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клиенты шины: REST, SOAP, WebQuery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7464630" y="4005072"/>
            <a:ext cx="4084242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7647510" y="4265676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0EA5B7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8152" y="4376318"/>
            <a:ext cx="281635" cy="28163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8351598" y="4303014"/>
            <a:ext cx="3014394" cy="252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Справа</a:t>
            </a:r>
            <a:endParaRPr lang="en-US" sz="1300" dirty="0"/>
          </a:p>
        </p:txBody>
      </p:sp>
      <p:sp>
        <p:nvSpPr>
          <p:cNvPr id="20" name="Text 14"/>
          <p:cNvSpPr txBox="1"/>
          <p:nvPr/>
        </p:nvSpPr>
        <p:spPr>
          <a:xfrm>
            <a:off x="8351598" y="4555998"/>
            <a:ext cx="301439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разработка: GitLab, Nexus, CI/CD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7464630" y="5184648"/>
            <a:ext cx="4084242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7647510" y="5445252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64748B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8152" y="5555894"/>
            <a:ext cx="281635" cy="281635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8351598" y="5482590"/>
            <a:ext cx="3014394" cy="252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 краям</a:t>
            </a:r>
            <a:endParaRPr lang="en-US" sz="1300" dirty="0"/>
          </a:p>
        </p:txBody>
      </p:sp>
      <p:sp>
        <p:nvSpPr>
          <p:cNvPr id="25" name="Text 18"/>
          <p:cNvSpPr txBox="1"/>
          <p:nvPr/>
        </p:nvSpPr>
        <p:spPr>
          <a:xfrm>
            <a:off x="8351598" y="5735574"/>
            <a:ext cx="301439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Redis, RabbitMQ, Kubernetes, логи</a:t>
            </a:r>
            <a:endParaRPr lang="en-US" sz="1150" dirty="0"/>
          </a:p>
        </p:txBody>
      </p:sp>
      <p:sp>
        <p:nvSpPr>
          <p:cNvPr id="26" name="Text 19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27" name="Text 20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ЖИВОЙ ПРИМЕР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Мгновенный перевод через шину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697480" y="1828800"/>
            <a:ext cx="6766560" cy="2514600"/>
          </a:xfrm>
          <a:prstGeom prst="roundRect">
            <a:avLst>
              <a:gd name="adj" fmla="val 5091"/>
            </a:avLst>
          </a:prstGeom>
          <a:solidFill>
            <a:srgbClr val="E6F6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880360" y="192024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EA5B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через CESB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640080" y="251460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2D7DD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94944" y="2514600"/>
            <a:ext cx="17647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Мобильное</a:t>
            </a:r>
            <a:endParaRPr lang="en-US" sz="11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приложение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551176" y="2862072"/>
            <a:ext cx="310896" cy="91"/>
          </a:xfrm>
          <a:prstGeom prst="line">
            <a:avLst/>
          </a:prstGeom>
          <a:noFill/>
          <a:ln w="22225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 flipH="1">
            <a:off x="2551176" y="3200400"/>
            <a:ext cx="310896" cy="91"/>
          </a:xfrm>
          <a:prstGeom prst="line">
            <a:avLst/>
          </a:prstGeom>
          <a:noFill/>
          <a:ln w="22225">
            <a:solidFill>
              <a:srgbClr val="0EA5B7"/>
            </a:solidFill>
            <a:prstDash val="dash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2898648" y="251460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0E2A4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2953512" y="2514600"/>
            <a:ext cx="17647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Сервис</a:t>
            </a:r>
            <a:endParaRPr lang="en-US" sz="11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кошелька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809744" y="2862072"/>
            <a:ext cx="310896" cy="91"/>
          </a:xfrm>
          <a:prstGeom prst="line">
            <a:avLst/>
          </a:prstGeom>
          <a:noFill/>
          <a:ln w="22225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 flipH="1">
            <a:off x="4809744" y="3200400"/>
            <a:ext cx="310896" cy="91"/>
          </a:xfrm>
          <a:prstGeom prst="line">
            <a:avLst/>
          </a:prstGeom>
          <a:noFill/>
          <a:ln w="22225">
            <a:solidFill>
              <a:srgbClr val="0EA5B7"/>
            </a:solidFill>
            <a:prstDash val="dash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5157216" y="251460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0E2A47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212080" y="2514600"/>
            <a:ext cx="17647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Сервис платежей</a:t>
            </a:r>
            <a:endParaRPr lang="en-US" sz="11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(резерв средств)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068312" y="2862072"/>
            <a:ext cx="310896" cy="91"/>
          </a:xfrm>
          <a:prstGeom prst="line">
            <a:avLst/>
          </a:prstGeom>
          <a:noFill/>
          <a:ln w="22225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 flipH="1">
            <a:off x="7068312" y="3200400"/>
            <a:ext cx="310896" cy="91"/>
          </a:xfrm>
          <a:prstGeom prst="line">
            <a:avLst/>
          </a:prstGeom>
          <a:noFill/>
          <a:ln w="22225">
            <a:solidFill>
              <a:srgbClr val="0EA5B7"/>
            </a:solidFill>
            <a:prstDash val="dash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7415784" y="251460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0E2A47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7470648" y="2514600"/>
            <a:ext cx="17647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Платёжная система</a:t>
            </a:r>
            <a:endParaRPr lang="en-US" sz="11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 шлюз банка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9326880" y="2862072"/>
            <a:ext cx="310896" cy="91"/>
          </a:xfrm>
          <a:prstGeom prst="line">
            <a:avLst/>
          </a:prstGeom>
          <a:noFill/>
          <a:ln w="22225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 flipH="1">
            <a:off x="9326880" y="3200400"/>
            <a:ext cx="310896" cy="91"/>
          </a:xfrm>
          <a:prstGeom prst="line">
            <a:avLst/>
          </a:prstGeom>
          <a:noFill/>
          <a:ln w="22225">
            <a:solidFill>
              <a:srgbClr val="0EA5B7"/>
            </a:solidFill>
            <a:prstDash val="dash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9674352" y="251460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64748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729216" y="2514600"/>
            <a:ext cx="17647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Система мгновенных</a:t>
            </a:r>
            <a:endParaRPr lang="en-US" sz="11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платежей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0" y="3931920"/>
            <a:ext cx="548640" cy="91"/>
          </a:xfrm>
          <a:prstGeom prst="line">
            <a:avLst/>
          </a:prstGeom>
          <a:noFill/>
          <a:ln w="22225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25" name="Text 23"/>
          <p:cNvSpPr txBox="1"/>
          <p:nvPr/>
        </p:nvSpPr>
        <p:spPr>
          <a:xfrm>
            <a:off x="3566160" y="379476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запрос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 flipH="1">
            <a:off x="4754880" y="3931920"/>
            <a:ext cx="548640" cy="91"/>
          </a:xfrm>
          <a:prstGeom prst="line">
            <a:avLst/>
          </a:prstGeom>
          <a:noFill/>
          <a:ln w="22225">
            <a:solidFill>
              <a:srgbClr val="0EA5B7"/>
            </a:solidFill>
            <a:prstDash val="dash"/>
            <a:tailEnd type="triangle"/>
          </a:ln>
        </p:spPr>
      </p:sp>
      <p:sp>
        <p:nvSpPr>
          <p:cNvPr id="27" name="Text 25"/>
          <p:cNvSpPr txBox="1"/>
          <p:nvPr/>
        </p:nvSpPr>
        <p:spPr>
          <a:xfrm>
            <a:off x="5394960" y="3794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статус: исполнен или отказ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40080" y="4754880"/>
            <a:ext cx="3520440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822960" y="509778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F59E0B"/>
          </a:solidFill>
          <a:ln/>
        </p:spPr>
      </p:sp>
      <p:pic>
        <p:nvPicPr>
          <p:cNvPr id="3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3602" y="5208422"/>
            <a:ext cx="281635" cy="281635"/>
          </a:xfrm>
          <a:prstGeom prst="rect">
            <a:avLst/>
          </a:prstGeom>
        </p:spPr>
      </p:pic>
      <p:sp>
        <p:nvSpPr>
          <p:cNvPr id="31" name="Text 28"/>
          <p:cNvSpPr txBox="1"/>
          <p:nvPr/>
        </p:nvSpPr>
        <p:spPr>
          <a:xfrm>
            <a:off x="1527048" y="5055108"/>
            <a:ext cx="2450592" cy="252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Резерв средств</a:t>
            </a:r>
            <a:endParaRPr lang="en-US" sz="1300" dirty="0"/>
          </a:p>
        </p:txBody>
      </p:sp>
      <p:sp>
        <p:nvSpPr>
          <p:cNvPr id="32" name="Text 29"/>
          <p:cNvSpPr txBox="1"/>
          <p:nvPr/>
        </p:nvSpPr>
        <p:spPr>
          <a:xfrm>
            <a:off x="1527048" y="5308092"/>
            <a:ext cx="2450592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действие сервиса платежей: сумму нельзя потратить дважды</a:t>
            </a:r>
            <a:endParaRPr lang="en-US" sz="1100" dirty="0"/>
          </a:p>
        </p:txBody>
      </p:sp>
      <p:sp>
        <p:nvSpPr>
          <p:cNvPr id="33" name="Shape 30"/>
          <p:cNvSpPr/>
          <p:nvPr/>
        </p:nvSpPr>
        <p:spPr>
          <a:xfrm>
            <a:off x="4334256" y="4754880"/>
            <a:ext cx="3520440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34" name="Shape 31"/>
          <p:cNvSpPr/>
          <p:nvPr/>
        </p:nvSpPr>
        <p:spPr>
          <a:xfrm>
            <a:off x="4517136" y="509778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0EA5B7"/>
          </a:solidFill>
          <a:ln/>
        </p:spPr>
      </p:sp>
      <p:pic>
        <p:nvPicPr>
          <p:cNvPr id="3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7778" y="5208422"/>
            <a:ext cx="281635" cy="281635"/>
          </a:xfrm>
          <a:prstGeom prst="rect">
            <a:avLst/>
          </a:prstGeom>
        </p:spPr>
      </p:pic>
      <p:sp>
        <p:nvSpPr>
          <p:cNvPr id="36" name="Text 32"/>
          <p:cNvSpPr txBox="1"/>
          <p:nvPr/>
        </p:nvSpPr>
        <p:spPr>
          <a:xfrm>
            <a:off x="5221224" y="5055108"/>
            <a:ext cx="2450592" cy="252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Разные протоколы</a:t>
            </a:r>
            <a:endParaRPr lang="en-US" sz="1300" dirty="0"/>
          </a:p>
        </p:txBody>
      </p:sp>
      <p:sp>
        <p:nvSpPr>
          <p:cNvPr id="37" name="Text 33"/>
          <p:cNvSpPr txBox="1"/>
          <p:nvPr/>
        </p:nvSpPr>
        <p:spPr>
          <a:xfrm>
            <a:off x="5221224" y="5308092"/>
            <a:ext cx="2450592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каждый участник видит только шину</a:t>
            </a:r>
            <a:endParaRPr lang="en-US" sz="1100" dirty="0"/>
          </a:p>
        </p:txBody>
      </p:sp>
      <p:sp>
        <p:nvSpPr>
          <p:cNvPr id="38" name="Shape 34"/>
          <p:cNvSpPr/>
          <p:nvPr/>
        </p:nvSpPr>
        <p:spPr>
          <a:xfrm>
            <a:off x="8028432" y="4754880"/>
            <a:ext cx="3520440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39" name="Shape 35"/>
          <p:cNvSpPr/>
          <p:nvPr/>
        </p:nvSpPr>
        <p:spPr>
          <a:xfrm>
            <a:off x="8211312" y="509778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67B26F"/>
          </a:solidFill>
          <a:ln/>
        </p:spPr>
      </p:sp>
      <p:pic>
        <p:nvPicPr>
          <p:cNvPr id="4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954" y="5208422"/>
            <a:ext cx="281635" cy="281635"/>
          </a:xfrm>
          <a:prstGeom prst="rect">
            <a:avLst/>
          </a:prstGeom>
        </p:spPr>
      </p:pic>
      <p:sp>
        <p:nvSpPr>
          <p:cNvPr id="41" name="Text 36"/>
          <p:cNvSpPr txBox="1"/>
          <p:nvPr/>
        </p:nvSpPr>
        <p:spPr>
          <a:xfrm>
            <a:off x="8915400" y="5055108"/>
            <a:ext cx="2450592" cy="252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Контракт соседа</a:t>
            </a:r>
            <a:endParaRPr lang="en-US" sz="1300" dirty="0"/>
          </a:p>
        </p:txBody>
      </p:sp>
      <p:sp>
        <p:nvSpPr>
          <p:cNvPr id="42" name="Text 37"/>
          <p:cNvSpPr txBox="1"/>
          <p:nvPr/>
        </p:nvSpPr>
        <p:spPr>
          <a:xfrm>
            <a:off x="8915400" y="5308092"/>
            <a:ext cx="2450592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разработчику кошелька не нужна вся цепочка</a:t>
            </a:r>
            <a:endParaRPr lang="en-US" sz="1100" dirty="0"/>
          </a:p>
        </p:txBody>
      </p:sp>
      <p:sp>
        <p:nvSpPr>
          <p:cNvPr id="43" name="Text 38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44" name="Text 39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2A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2148840"/>
            <a:ext cx="2194560" cy="2194560"/>
          </a:xfrm>
          <a:prstGeom prst="roundRect">
            <a:avLst>
              <a:gd name="adj" fmla="val 7500"/>
            </a:avLst>
          </a:prstGeom>
          <a:solidFill>
            <a:srgbClr val="0EA5B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0" y="2743200"/>
            <a:ext cx="1005840" cy="100584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17373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03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7432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spc="400" kern="0" dirty="0">
                <a:solidFill>
                  <a:srgbClr val="0EA5B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ЧАСТЬ 3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15468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Как шина говорит: протокол BaS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ПРОТОКОЛ BaS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Каждый запрос - это B и 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3375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01168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0E2A47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81" y="213238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8680" y="2697480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 - Base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154680"/>
            <a:ext cx="2880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Системная обвязка: кто вызывает, сессия, как вернуть ответ. Адрес и марки на посылке.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40080" y="4069080"/>
            <a:ext cx="33375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68680" y="429768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0EA5B7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381" y="4418381"/>
            <a:ext cx="307238" cy="30723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868680" y="4983480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 - Service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868680" y="5440680"/>
            <a:ext cx="2880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Полезная нагрузка для метода. Содержимое коробки.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4206240" y="1783080"/>
            <a:ext cx="7342632" cy="3154680"/>
          </a:xfrm>
          <a:prstGeom prst="roundRect">
            <a:avLst>
              <a:gd name="adj" fmla="val 2319"/>
            </a:avLst>
          </a:prstGeom>
          <a:solidFill>
            <a:srgbClr val="1E293B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480560" y="2011680"/>
            <a:ext cx="6793992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4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"B": {</a:t>
            </a:r>
            <a:endParaRPr lang="en-US" sz="14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"Cli":  { "Code": "TestApp", "L": "RU" },</a:t>
            </a:r>
            <a:endParaRPr lang="en-US" sz="14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"SD":   { "SID": "" },</a:t>
            </a:r>
            <a:endParaRPr lang="en-US" sz="14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"RT":   { "Type": "S" },</a:t>
            </a:r>
            <a:endParaRPr lang="en-US" sz="14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"QCTX": { "ID": "7218216729702198041" }</a:t>
            </a:r>
            <a:endParaRPr lang="en-US" sz="14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},</a:t>
            </a:r>
            <a:endParaRPr lang="en-US" sz="14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"S": { "clientCode": "C-1024", "amount": "150000" }</a:t>
            </a:r>
            <a:endParaRPr lang="en-US" sz="14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4206240" y="5166360"/>
            <a:ext cx="7342632" cy="1005840"/>
          </a:xfrm>
          <a:prstGeom prst="roundRect">
            <a:avLst>
              <a:gd name="adj" fmla="val 9091"/>
            </a:avLst>
          </a:prstGeom>
          <a:solidFill>
            <a:srgbClr val="E7ECF2"/>
          </a:solidFill>
          <a:ln/>
        </p:spPr>
      </p:sp>
      <p:sp>
        <p:nvSpPr>
          <p:cNvPr id="17" name="Shape 13"/>
          <p:cNvSpPr/>
          <p:nvPr/>
        </p:nvSpPr>
        <p:spPr>
          <a:xfrm>
            <a:off x="4389120" y="546354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2D7DD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646" y="5554066"/>
            <a:ext cx="230429" cy="230429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4983480" y="5166360"/>
            <a:ext cx="63367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Пришёл обычный REST или SOAP? Шлюз сам достроит Base, часть полей возьмёт из HTTP-заголовков.</a:t>
            </a:r>
            <a:endParaRPr lang="en-US" sz="1250" dirty="0"/>
          </a:p>
        </p:txBody>
      </p:sp>
      <p:sp>
        <p:nvSpPr>
          <p:cNvPr id="20" name="Text 15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21" name="Text 16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ПРОТОКОЛ BaS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Из чего состоит Base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7132320" cy="566928"/>
          </a:xfrm>
          <a:prstGeom prst="roundRect">
            <a:avLst>
              <a:gd name="adj" fmla="val 9677"/>
            </a:avLst>
          </a:prstGeom>
          <a:solidFill>
            <a:srgbClr val="0E2A47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783080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Подобъект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148840" y="1783080"/>
            <a:ext cx="2057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Назначение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4480560" y="178308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Ключевые поля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2350008"/>
            <a:ext cx="7132320" cy="566928"/>
          </a:xfrm>
          <a:prstGeom prst="rect">
            <a:avLst/>
          </a:prstGeom>
          <a:solidFill>
            <a:srgbClr val="F5F7F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350008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567B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Cli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148840" y="2350008"/>
            <a:ext cx="2057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кто вызывает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480560" y="2350008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Code, L (язык), RA (IP)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40080" y="2916936"/>
            <a:ext cx="7132320" cy="5669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2960" y="2916936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567B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SD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148840" y="2916936"/>
            <a:ext cx="2057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дескриптор безопасности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480560" y="2916936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SID (сессия), Auth, 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40080" y="3483864"/>
            <a:ext cx="7132320" cy="566928"/>
          </a:xfrm>
          <a:prstGeom prst="rect">
            <a:avLst/>
          </a:prstGeom>
          <a:solidFill>
            <a:srgbClr val="F5F7F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22960" y="3483864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567B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RT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148840" y="3483864"/>
            <a:ext cx="2057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как вернуть результат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480560" y="3483864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Type: S - синхронно, A - асинхронно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" y="4050792"/>
            <a:ext cx="7132320" cy="5669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22960" y="4050792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567B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QCTX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148840" y="4050792"/>
            <a:ext cx="2057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контекст запроса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4480560" y="4050792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 - идентификатор запроса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40080" y="4617720"/>
            <a:ext cx="7132320" cy="566928"/>
          </a:xfrm>
          <a:prstGeom prst="rect">
            <a:avLst/>
          </a:prstGeom>
          <a:solidFill>
            <a:srgbClr val="F5F7FA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22960" y="4617720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567B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CMD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2148840" y="4617720"/>
            <a:ext cx="2057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межмодульные команды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4480560" y="461772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Name, Params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8001000" y="1783080"/>
            <a:ext cx="3547872" cy="3977640"/>
          </a:xfrm>
          <a:prstGeom prst="roundRect">
            <a:avLst>
              <a:gd name="adj" fmla="val 3093"/>
            </a:avLst>
          </a:prstGeom>
          <a:solidFill>
            <a:srgbClr val="FEF5E6"/>
          </a:solidFill>
          <a:ln/>
        </p:spPr>
      </p:sp>
      <p:sp>
        <p:nvSpPr>
          <p:cNvPr id="29" name="Shape 27"/>
          <p:cNvSpPr/>
          <p:nvPr/>
        </p:nvSpPr>
        <p:spPr>
          <a:xfrm>
            <a:off x="8229600" y="201168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F59E0B"/>
          </a:solidFill>
          <a:ln/>
        </p:spPr>
      </p:sp>
      <p:pic>
        <p:nvPicPr>
          <p:cNvPr id="3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40242" y="2122322"/>
            <a:ext cx="281635" cy="281635"/>
          </a:xfrm>
          <a:prstGeom prst="rect">
            <a:avLst/>
          </a:prstGeom>
        </p:spPr>
      </p:pic>
      <p:sp>
        <p:nvSpPr>
          <p:cNvPr id="31" name="Text 28"/>
          <p:cNvSpPr txBox="1"/>
          <p:nvPr/>
        </p:nvSpPr>
        <p:spPr>
          <a:xfrm>
            <a:off x="8229600" y="26517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Запомните два поля</a:t>
            </a:r>
            <a:endParaRPr lang="en-US" sz="1400" dirty="0"/>
          </a:p>
        </p:txBody>
      </p:sp>
      <p:sp>
        <p:nvSpPr>
          <p:cNvPr id="32" name="Text 29"/>
          <p:cNvSpPr txBox="1"/>
          <p:nvPr/>
        </p:nvSpPr>
        <p:spPr>
          <a:xfrm>
            <a:off x="8229600" y="310896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1567B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B.QCTX.ID</a:t>
            </a:r>
            <a:endParaRPr lang="en-US" sz="1400" dirty="0"/>
          </a:p>
        </p:txBody>
      </p:sp>
      <p:sp>
        <p:nvSpPr>
          <p:cNvPr id="33" name="Text 30"/>
          <p:cNvSpPr txBox="1"/>
          <p:nvPr/>
        </p:nvSpPr>
        <p:spPr>
          <a:xfrm>
            <a:off x="8229600" y="342900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идентификатор запроса: один на весь путь, есть в логах и в ответе</a:t>
            </a:r>
            <a:endParaRPr lang="en-US" sz="1150" dirty="0"/>
          </a:p>
        </p:txBody>
      </p:sp>
      <p:sp>
        <p:nvSpPr>
          <p:cNvPr id="34" name="Text 31"/>
          <p:cNvSpPr txBox="1"/>
          <p:nvPr/>
        </p:nvSpPr>
        <p:spPr>
          <a:xfrm>
            <a:off x="8229600" y="429768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1567B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B.SD.SID</a:t>
            </a:r>
            <a:endParaRPr lang="en-US" sz="1400" dirty="0"/>
          </a:p>
        </p:txBody>
      </p:sp>
      <p:sp>
        <p:nvSpPr>
          <p:cNvPr id="35" name="Text 32"/>
          <p:cNvSpPr txBox="1"/>
          <p:nvPr/>
        </p:nvSpPr>
        <p:spPr>
          <a:xfrm>
            <a:off x="8229600" y="46177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сессия: выдаёт AuthMngr, клиент передаёт её дальше</a:t>
            </a:r>
            <a:endParaRPr lang="en-US" sz="1150" dirty="0"/>
          </a:p>
        </p:txBody>
      </p:sp>
      <p:sp>
        <p:nvSpPr>
          <p:cNvPr id="36" name="Shape 33"/>
          <p:cNvSpPr/>
          <p:nvPr/>
        </p:nvSpPr>
        <p:spPr>
          <a:xfrm>
            <a:off x="640080" y="5440680"/>
            <a:ext cx="7132320" cy="685800"/>
          </a:xfrm>
          <a:prstGeom prst="roundRect">
            <a:avLst>
              <a:gd name="adj" fmla="val 13333"/>
            </a:avLst>
          </a:prstGeom>
          <a:solidFill>
            <a:srgbClr val="EAF2FB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868680" y="5440680"/>
            <a:ext cx="6675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 90% случаев вы работаете только с Service. Base разбирает ядро.</a:t>
            </a:r>
            <a:endParaRPr lang="en-US" sz="1250" dirty="0"/>
          </a:p>
        </p:txBody>
      </p:sp>
      <p:sp>
        <p:nvSpPr>
          <p:cNvPr id="38" name="Text 35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39" name="Text 36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ПРОТОКОЛ BaS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Ответ: результат _R или ошибка _E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737360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873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Успех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5349240" cy="2331720"/>
          </a:xfrm>
          <a:prstGeom prst="roundRect">
            <a:avLst>
              <a:gd name="adj" fmla="val 3137"/>
            </a:avLst>
          </a:prstGeom>
          <a:solidFill>
            <a:srgbClr val="1E293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31720"/>
            <a:ext cx="48006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3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"B": { "QCTX": { "ID": "7218216729702198041" } },</a:t>
            </a:r>
            <a:endParaRPr lang="en-US" sz="13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"S": { "_R": {</a:t>
            </a:r>
            <a:endParaRPr lang="en-US" sz="13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"requestId": "REQ-1024",</a:t>
            </a:r>
            <a:endParaRPr lang="en-US" sz="13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"status": "ACCEPTED" } }</a:t>
            </a:r>
            <a:endParaRPr lang="en-US" sz="13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199632" y="1737360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D9534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Ошибка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99632" y="2103120"/>
            <a:ext cx="5349240" cy="2331720"/>
          </a:xfrm>
          <a:prstGeom prst="roundRect">
            <a:avLst>
              <a:gd name="adj" fmla="val 3137"/>
            </a:avLst>
          </a:prstGeom>
          <a:solidFill>
            <a:srgbClr val="1E293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73952" y="2331720"/>
            <a:ext cx="48006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3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"B": { "QCTX": { "ID": "7218216729702198041" } },</a:t>
            </a:r>
            <a:endParaRPr lang="en-US" sz="13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"S": { "_E": {</a:t>
            </a:r>
            <a:endParaRPr lang="en-US" sz="13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"Code": 1500,</a:t>
            </a:r>
            <a:endParaRPr lang="en-US" sz="13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"Text": "Неверный логин или пароль.",</a:t>
            </a:r>
            <a:endParaRPr lang="en-US" sz="13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"HTTPCode": 403 } }</a:t>
            </a:r>
            <a:endParaRPr lang="en-US" sz="13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4709160"/>
            <a:ext cx="10908792" cy="685800"/>
          </a:xfrm>
          <a:prstGeom prst="roundRect">
            <a:avLst>
              <a:gd name="adj" fmla="val 13333"/>
            </a:avLst>
          </a:prstGeom>
          <a:solidFill>
            <a:srgbClr val="FEF5E6"/>
          </a:solidFill>
          <a:ln/>
        </p:spPr>
      </p:sp>
      <p:sp>
        <p:nvSpPr>
          <p:cNvPr id="11" name="Shape 9"/>
          <p:cNvSpPr/>
          <p:nvPr/>
        </p:nvSpPr>
        <p:spPr>
          <a:xfrm>
            <a:off x="822960" y="484632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F59E0B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3486" y="4936846"/>
            <a:ext cx="230429" cy="230429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1417320" y="4709160"/>
            <a:ext cx="99029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HTTP 200 от модуля ещё не успех.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Модули отвечают 200, а ошибку кладут в S._E - смотрите в тело ответа.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40080" y="5532120"/>
            <a:ext cx="10908792" cy="640080"/>
          </a:xfrm>
          <a:prstGeom prst="roundRect">
            <a:avLst>
              <a:gd name="adj" fmla="val 14286"/>
            </a:avLst>
          </a:prstGeom>
          <a:solidFill>
            <a:srgbClr val="EAF2FB"/>
          </a:solidFill>
          <a:ln/>
        </p:spPr>
      </p:sp>
      <p:sp>
        <p:nvSpPr>
          <p:cNvPr id="15" name="Shape 12"/>
          <p:cNvSpPr/>
          <p:nvPr/>
        </p:nvSpPr>
        <p:spPr>
          <a:xfrm>
            <a:off x="822960" y="564642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2D7DD2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486" y="5736946"/>
            <a:ext cx="230429" cy="230429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1417320" y="5532120"/>
            <a:ext cx="9902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QCTX.ID в ответе тот же, что в запросе: по нему ищут запрос в логах.</a:t>
            </a:r>
            <a:endParaRPr lang="en-US" sz="1300" dirty="0"/>
          </a:p>
        </p:txBody>
      </p:sp>
      <p:sp>
        <p:nvSpPr>
          <p:cNvPr id="18" name="Text 14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19" name="Text 15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E2A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2148840"/>
            <a:ext cx="2194560" cy="2194560"/>
          </a:xfrm>
          <a:prstGeom prst="roundRect">
            <a:avLst>
              <a:gd name="adj" fmla="val 7500"/>
            </a:avLst>
          </a:prstGeom>
          <a:solidFill>
            <a:srgbClr val="0EA5B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0" y="2743200"/>
            <a:ext cx="1005840" cy="100584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17373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04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7432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spc="400" kern="0" dirty="0">
                <a:solidFill>
                  <a:srgbClr val="0EA5B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ЧАСТЬ 4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15468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внутри ядра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ЯДРО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Три службы, которые надо понять сразу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520440" cy="29260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01168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0EA5B7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81" y="213238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8680" y="269748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Реестр сервисов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154680"/>
            <a:ext cx="30632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Телефонная книга шины. Не зарегистрировался - запросов не получишь, даже если процесс жив.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4334256" y="1783080"/>
            <a:ext cx="3520440" cy="29260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62856" y="201168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2D7DD2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557" y="2132381"/>
            <a:ext cx="307238" cy="30723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562856" y="269748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Конфигурации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4562856" y="3154680"/>
            <a:ext cx="30632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Настройки хранит ядро. Сервис получает их при старте, своих не держит.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8028432" y="1783080"/>
            <a:ext cx="3520440" cy="29260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257032" y="201168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0E2A47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733" y="2132381"/>
            <a:ext cx="307238" cy="30723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57032" y="269748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Авторизация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8257032" y="3154680"/>
            <a:ext cx="30632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Чистая зона: в сервис попадает только проверенный запрос. Проверку выбирает метод.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640080" y="5029200"/>
            <a:ext cx="10908792" cy="777240"/>
          </a:xfrm>
          <a:prstGeom prst="roundRect">
            <a:avLst>
              <a:gd name="adj" fmla="val 11765"/>
            </a:avLst>
          </a:prstGeom>
          <a:solidFill>
            <a:srgbClr val="FEF5E6"/>
          </a:solidFill>
          <a:ln/>
        </p:spPr>
      </p:sp>
      <p:sp>
        <p:nvSpPr>
          <p:cNvPr id="20" name="Shape 15"/>
          <p:cNvSpPr/>
          <p:nvPr/>
        </p:nvSpPr>
        <p:spPr>
          <a:xfrm>
            <a:off x="822960" y="521208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F59E0B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486" y="5302606"/>
            <a:ext cx="230429" cy="230429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417320" y="5029200"/>
            <a:ext cx="9902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Частый вопрос на ревью: «сервис запущен, а запросы не приходят». Первое, что проверяем, - регистрацию в реестре.</a:t>
            </a:r>
            <a:endParaRPr lang="en-US" sz="1250" dirty="0"/>
          </a:p>
        </p:txBody>
      </p:sp>
      <p:sp>
        <p:nvSpPr>
          <p:cNvPr id="23" name="Text 17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24" name="Text 18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ЯДРО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происходит при сбое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10908792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01168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D9534F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9322" y="2122322"/>
            <a:ext cx="281635" cy="28163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54480" y="196596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Не найден в реестре или не прошёл авторизацию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1554480" y="2514600"/>
            <a:ext cx="2148840" cy="594360"/>
          </a:xfrm>
          <a:prstGeom prst="roundRect">
            <a:avLst>
              <a:gd name="adj" fmla="val 15385"/>
            </a:avLst>
          </a:prstGeom>
          <a:solidFill>
            <a:srgbClr val="2D7DD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609344" y="2514600"/>
            <a:ext cx="20391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Запрос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730752" y="2807208"/>
            <a:ext cx="310896" cy="91"/>
          </a:xfrm>
          <a:prstGeom prst="line">
            <a:avLst/>
          </a:prstGeom>
          <a:noFill/>
          <a:ln w="22225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4069080" y="2514600"/>
            <a:ext cx="2148840" cy="594360"/>
          </a:xfrm>
          <a:prstGeom prst="roundRect">
            <a:avLst>
              <a:gd name="adj" fmla="val 15385"/>
            </a:avLst>
          </a:prstGeom>
          <a:solidFill>
            <a:srgbClr val="D9534F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123944" y="2514600"/>
            <a:ext cx="20391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Ядро: отказ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245352" y="2807208"/>
            <a:ext cx="310896" cy="91"/>
          </a:xfrm>
          <a:prstGeom prst="line">
            <a:avLst/>
          </a:prstGeom>
          <a:noFill/>
          <a:ln w="22225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6583680" y="2514600"/>
            <a:ext cx="2148840" cy="594360"/>
          </a:xfrm>
          <a:prstGeom prst="roundRect">
            <a:avLst>
              <a:gd name="adj" fmla="val 15385"/>
            </a:avLst>
          </a:prstGeom>
          <a:solidFill>
            <a:srgbClr val="0E2A47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638544" y="2514600"/>
            <a:ext cx="20391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Ответ S._E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8961120" y="251460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D9534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ваш код не вызывается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40080" y="3566160"/>
            <a:ext cx="10908792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68680" y="379476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F59E0B"/>
          </a:solidFill>
          <a:ln/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322" y="3905402"/>
            <a:ext cx="281635" cy="281635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1554480" y="374904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Ваш сервис упал с исключением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1554480" y="4297680"/>
            <a:ext cx="2148840" cy="594360"/>
          </a:xfrm>
          <a:prstGeom prst="roundRect">
            <a:avLst>
              <a:gd name="adj" fmla="val 15385"/>
            </a:avLst>
          </a:prstGeom>
          <a:solidFill>
            <a:srgbClr val="2D7DD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1609344" y="4297680"/>
            <a:ext cx="20391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Запрос</a:t>
            </a:r>
            <a:endParaRPr lang="en-US" sz="1050" dirty="0"/>
          </a:p>
        </p:txBody>
      </p:sp>
      <p:sp>
        <p:nvSpPr>
          <p:cNvPr id="23" name="Shape 19"/>
          <p:cNvSpPr/>
          <p:nvPr/>
        </p:nvSpPr>
        <p:spPr>
          <a:xfrm>
            <a:off x="3730752" y="4590288"/>
            <a:ext cx="310896" cy="91"/>
          </a:xfrm>
          <a:prstGeom prst="line">
            <a:avLst/>
          </a:prstGeom>
          <a:noFill/>
          <a:ln w="22225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24" name="Shape 20"/>
          <p:cNvSpPr/>
          <p:nvPr/>
        </p:nvSpPr>
        <p:spPr>
          <a:xfrm>
            <a:off x="4069080" y="4297680"/>
            <a:ext cx="2148840" cy="594360"/>
          </a:xfrm>
          <a:prstGeom prst="roundRect">
            <a:avLst>
              <a:gd name="adj" fmla="val 15385"/>
            </a:avLst>
          </a:prstGeom>
          <a:solidFill>
            <a:srgbClr val="67B26F"/>
          </a:solidFill>
          <a:ln/>
        </p:spPr>
      </p:sp>
      <p:sp>
        <p:nvSpPr>
          <p:cNvPr id="25" name="Text 21"/>
          <p:cNvSpPr txBox="1"/>
          <p:nvPr/>
        </p:nvSpPr>
        <p:spPr>
          <a:xfrm>
            <a:off x="4123944" y="4297680"/>
            <a:ext cx="20391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Ваш сервис</a:t>
            </a:r>
            <a:endParaRPr lang="en-US" sz="1050" dirty="0"/>
          </a:p>
        </p:txBody>
      </p:sp>
      <p:sp>
        <p:nvSpPr>
          <p:cNvPr id="26" name="Shape 22"/>
          <p:cNvSpPr/>
          <p:nvPr/>
        </p:nvSpPr>
        <p:spPr>
          <a:xfrm>
            <a:off x="6245352" y="4590288"/>
            <a:ext cx="310896" cy="91"/>
          </a:xfrm>
          <a:prstGeom prst="line">
            <a:avLst/>
          </a:prstGeom>
          <a:noFill/>
          <a:ln w="22225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27" name="Shape 23"/>
          <p:cNvSpPr/>
          <p:nvPr/>
        </p:nvSpPr>
        <p:spPr>
          <a:xfrm>
            <a:off x="6583680" y="4297680"/>
            <a:ext cx="2148840" cy="594360"/>
          </a:xfrm>
          <a:prstGeom prst="roundRect">
            <a:avLst>
              <a:gd name="adj" fmla="val 15385"/>
            </a:avLst>
          </a:prstGeom>
          <a:solidFill>
            <a:srgbClr val="F59E0B"/>
          </a:solidFill>
          <a:ln/>
        </p:spPr>
      </p:sp>
      <p:sp>
        <p:nvSpPr>
          <p:cNvPr id="28" name="Text 24"/>
          <p:cNvSpPr txBox="1"/>
          <p:nvPr/>
        </p:nvSpPr>
        <p:spPr>
          <a:xfrm>
            <a:off x="6638544" y="4297680"/>
            <a:ext cx="20391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Ядро: S._E</a:t>
            </a:r>
            <a:endParaRPr lang="en-US" sz="1050" dirty="0"/>
          </a:p>
        </p:txBody>
      </p:sp>
      <p:sp>
        <p:nvSpPr>
          <p:cNvPr id="29" name="Text 25"/>
          <p:cNvSpPr txBox="1"/>
          <p:nvPr/>
        </p:nvSpPr>
        <p:spPr>
          <a:xfrm>
            <a:off x="8961120" y="429768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59E0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ошибки выглядят одинаково</a:t>
            </a:r>
            <a:endParaRPr lang="en-US" sz="1150" dirty="0"/>
          </a:p>
        </p:txBody>
      </p:sp>
      <p:sp>
        <p:nvSpPr>
          <p:cNvPr id="30" name="Shape 26"/>
          <p:cNvSpPr/>
          <p:nvPr/>
        </p:nvSpPr>
        <p:spPr>
          <a:xfrm>
            <a:off x="640080" y="5394960"/>
            <a:ext cx="10908792" cy="777240"/>
          </a:xfrm>
          <a:prstGeom prst="roundRect">
            <a:avLst>
              <a:gd name="adj" fmla="val 11765"/>
            </a:avLst>
          </a:prstGeom>
          <a:solidFill>
            <a:srgbClr val="EDF7EE"/>
          </a:solidFill>
          <a:ln/>
        </p:spPr>
      </p:sp>
      <p:sp>
        <p:nvSpPr>
          <p:cNvPr id="31" name="Shape 27"/>
          <p:cNvSpPr/>
          <p:nvPr/>
        </p:nvSpPr>
        <p:spPr>
          <a:xfrm>
            <a:off x="822960" y="557784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67B26F"/>
          </a:solidFill>
          <a:ln/>
        </p:spPr>
      </p:sp>
      <p:pic>
        <p:nvPicPr>
          <p:cNvPr id="3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486" y="5668366"/>
            <a:ext cx="230429" cy="230429"/>
          </a:xfrm>
          <a:prstGeom prst="rect">
            <a:avLst/>
          </a:prstGeom>
        </p:spPr>
      </p:pic>
      <p:sp>
        <p:nvSpPr>
          <p:cNvPr id="33" name="Text 28"/>
          <p:cNvSpPr txBox="1"/>
          <p:nvPr/>
        </p:nvSpPr>
        <p:spPr>
          <a:xfrm>
            <a:off x="1417320" y="5394960"/>
            <a:ext cx="9902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Вывод: 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не проверяйте авторизацию в каждом методе, но ошибки бизнес-логики формируйте осознанно (урок 4.1).</a:t>
            </a:r>
            <a:endParaRPr lang="en-US" sz="1300" dirty="0"/>
          </a:p>
        </p:txBody>
      </p:sp>
      <p:sp>
        <p:nvSpPr>
          <p:cNvPr id="34" name="Text 29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35" name="Text 30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ЯДРО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Синхронно и асинхронно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10908792" cy="1691640"/>
          </a:xfrm>
          <a:prstGeom prst="roundRect">
            <a:avLst>
              <a:gd name="adj" fmla="val 6486"/>
            </a:avLst>
          </a:prstGeom>
          <a:solidFill>
            <a:srgbClr val="EAF2FB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2057400"/>
            <a:ext cx="1005840" cy="1143000"/>
          </a:xfrm>
          <a:prstGeom prst="roundRect">
            <a:avLst>
              <a:gd name="adj" fmla="val 9091"/>
            </a:avLst>
          </a:prstGeom>
          <a:solidFill>
            <a:srgbClr val="2D7DD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2057400"/>
            <a:ext cx="1005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2103120" y="201168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Синхронно: RT.Type = 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2103120" y="242316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Ответ возвращается по той же цепочке, клиент ждёт.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583680" y="2286000"/>
            <a:ext cx="1371600" cy="685800"/>
          </a:xfrm>
          <a:prstGeom prst="roundRect">
            <a:avLst>
              <a:gd name="adj" fmla="val 13333"/>
            </a:avLst>
          </a:prstGeom>
          <a:solidFill>
            <a:srgbClr val="2D7DD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638544" y="2286000"/>
            <a:ext cx="12618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Клиент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784080" y="2286000"/>
            <a:ext cx="1463040" cy="685800"/>
          </a:xfrm>
          <a:prstGeom prst="roundRect">
            <a:avLst>
              <a:gd name="adj" fmla="val 13333"/>
            </a:avLst>
          </a:prstGeom>
          <a:solidFill>
            <a:srgbClr val="0E2A47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838944" y="2286000"/>
            <a:ext cx="1353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Ядро и сервис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01000" y="2514600"/>
            <a:ext cx="1737360" cy="91"/>
          </a:xfrm>
          <a:prstGeom prst="line">
            <a:avLst/>
          </a:prstGeom>
          <a:noFill/>
          <a:ln w="22225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 flipH="1">
            <a:off x="8001000" y="2788920"/>
            <a:ext cx="1737360" cy="91"/>
          </a:xfrm>
          <a:prstGeom prst="line">
            <a:avLst/>
          </a:prstGeom>
          <a:noFill/>
          <a:ln w="22225">
            <a:solidFill>
              <a:srgbClr val="2D7DD2"/>
            </a:solidFill>
            <a:prstDash val="solid"/>
            <a:tailEnd type="triangle"/>
          </a:ln>
        </p:spPr>
      </p:sp>
      <p:sp>
        <p:nvSpPr>
          <p:cNvPr id="15" name="Text 13"/>
          <p:cNvSpPr txBox="1"/>
          <p:nvPr/>
        </p:nvSpPr>
        <p:spPr>
          <a:xfrm>
            <a:off x="8046720" y="285292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ответ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40080" y="3657600"/>
            <a:ext cx="10908792" cy="1691640"/>
          </a:xfrm>
          <a:prstGeom prst="roundRect">
            <a:avLst>
              <a:gd name="adj" fmla="val 6486"/>
            </a:avLst>
          </a:prstGeom>
          <a:solidFill>
            <a:srgbClr val="EDF7EE"/>
          </a:solidFill>
          <a:ln/>
        </p:spPr>
      </p:sp>
      <p:sp>
        <p:nvSpPr>
          <p:cNvPr id="17" name="Shape 15"/>
          <p:cNvSpPr/>
          <p:nvPr/>
        </p:nvSpPr>
        <p:spPr>
          <a:xfrm>
            <a:off x="868680" y="3931920"/>
            <a:ext cx="1005840" cy="1143000"/>
          </a:xfrm>
          <a:prstGeom prst="roundRect">
            <a:avLst>
              <a:gd name="adj" fmla="val 9091"/>
            </a:avLst>
          </a:prstGeom>
          <a:solidFill>
            <a:srgbClr val="67B26F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68680" y="3931920"/>
            <a:ext cx="1005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2600" dirty="0"/>
          </a:p>
        </p:txBody>
      </p:sp>
      <p:sp>
        <p:nvSpPr>
          <p:cNvPr id="19" name="Text 17"/>
          <p:cNvSpPr txBox="1"/>
          <p:nvPr/>
        </p:nvSpPr>
        <p:spPr>
          <a:xfrm>
            <a:off x="2103120" y="388620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Асинхронно: RT.Type = 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2103120" y="429768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Ядро сразу подтверждает приём, результат клиент забирает позже по QCTX.ID. Талончик в химчистке.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583680" y="4160520"/>
            <a:ext cx="1371600" cy="685800"/>
          </a:xfrm>
          <a:prstGeom prst="roundRect">
            <a:avLst>
              <a:gd name="adj" fmla="val 13333"/>
            </a:avLst>
          </a:prstGeom>
          <a:solidFill>
            <a:srgbClr val="2D7DD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638544" y="4160520"/>
            <a:ext cx="12618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Клиент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9784080" y="4160520"/>
            <a:ext cx="1463040" cy="685800"/>
          </a:xfrm>
          <a:prstGeom prst="roundRect">
            <a:avLst>
              <a:gd name="adj" fmla="val 13333"/>
            </a:avLst>
          </a:prstGeom>
          <a:solidFill>
            <a:srgbClr val="0E2A47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838944" y="4160520"/>
            <a:ext cx="1353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Ядро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8001000" y="4315968"/>
            <a:ext cx="1737360" cy="91"/>
          </a:xfrm>
          <a:prstGeom prst="line">
            <a:avLst/>
          </a:prstGeom>
          <a:noFill/>
          <a:ln w="22225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 flipH="1">
            <a:off x="8001000" y="4553712"/>
            <a:ext cx="1737360" cy="91"/>
          </a:xfrm>
          <a:prstGeom prst="line">
            <a:avLst/>
          </a:prstGeom>
          <a:noFill/>
          <a:ln w="22225">
            <a:solidFill>
              <a:srgbClr val="67B26F"/>
            </a:solidFill>
            <a:prstDash val="solid"/>
            <a:tailEnd type="triangle"/>
          </a:ln>
        </p:spPr>
      </p:sp>
      <p:sp>
        <p:nvSpPr>
          <p:cNvPr id="27" name="Text 25"/>
          <p:cNvSpPr txBox="1"/>
          <p:nvPr/>
        </p:nvSpPr>
        <p:spPr>
          <a:xfrm>
            <a:off x="8046720" y="46177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«принято», ID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8001000" y="5029200"/>
            <a:ext cx="1737360" cy="91"/>
          </a:xfrm>
          <a:prstGeom prst="line">
            <a:avLst/>
          </a:prstGeom>
          <a:noFill/>
          <a:ln w="22225">
            <a:solidFill>
              <a:srgbClr val="67B26F"/>
            </a:solidFill>
            <a:prstDash val="dash"/>
            <a:tailEnd type="triangle"/>
          </a:ln>
        </p:spPr>
      </p:sp>
      <p:sp>
        <p:nvSpPr>
          <p:cNvPr id="29" name="Text 27"/>
          <p:cNvSpPr txBox="1"/>
          <p:nvPr/>
        </p:nvSpPr>
        <p:spPr>
          <a:xfrm>
            <a:off x="8046720" y="50749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позже: результат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40080" y="5532120"/>
            <a:ext cx="10908792" cy="640080"/>
          </a:xfrm>
          <a:prstGeom prst="roundRect">
            <a:avLst>
              <a:gd name="adj" fmla="val 14286"/>
            </a:avLst>
          </a:prstGeom>
          <a:solidFill>
            <a:srgbClr val="E7ECF2"/>
          </a:solidFill>
          <a:ln/>
        </p:spPr>
      </p:sp>
      <p:sp>
        <p:nvSpPr>
          <p:cNvPr id="31" name="Shape 29"/>
          <p:cNvSpPr/>
          <p:nvPr/>
        </p:nvSpPr>
        <p:spPr>
          <a:xfrm>
            <a:off x="822960" y="564642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0E2A47"/>
          </a:solidFill>
          <a:ln/>
        </p:spPr>
      </p:sp>
      <p:pic>
        <p:nvPicPr>
          <p:cNvPr id="3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3486" y="5736946"/>
            <a:ext cx="230429" cy="230429"/>
          </a:xfrm>
          <a:prstGeom prst="rect">
            <a:avLst/>
          </a:prstGeom>
        </p:spPr>
      </p:pic>
      <p:sp>
        <p:nvSpPr>
          <p:cNvPr id="33" name="Text 30"/>
          <p:cNvSpPr txBox="1"/>
          <p:nvPr/>
        </p:nvSpPr>
        <p:spPr>
          <a:xfrm>
            <a:off x="1417320" y="5532120"/>
            <a:ext cx="9902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Между собой модули общаются по HTTP (hostname = код модуля), запасной путь - RabbitMQ.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35" name="Text 32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ЯДРО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Путь запроса целиком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2377440"/>
            <a:ext cx="1216152" cy="1417320"/>
          </a:xfrm>
          <a:prstGeom prst="roundRect">
            <a:avLst>
              <a:gd name="adj" fmla="val 7519"/>
            </a:avLst>
          </a:prstGeom>
          <a:solidFill>
            <a:srgbClr val="0E2A47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2487168"/>
            <a:ext cx="12161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94944" y="2880360"/>
            <a:ext cx="11064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Проверка формата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1865376" y="3090672"/>
            <a:ext cx="146304" cy="91"/>
          </a:xfrm>
          <a:prstGeom prst="line">
            <a:avLst/>
          </a:prstGeom>
          <a:noFill/>
          <a:ln w="19050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2020824" y="2377440"/>
            <a:ext cx="1216152" cy="1417320"/>
          </a:xfrm>
          <a:prstGeom prst="roundRect">
            <a:avLst>
              <a:gd name="adj" fmla="val 7519"/>
            </a:avLst>
          </a:prstGeom>
          <a:solidFill>
            <a:srgbClr val="0E2A47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020824" y="2487168"/>
            <a:ext cx="12161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2075688" y="2880360"/>
            <a:ext cx="11064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Чтение Base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246120" y="3090672"/>
            <a:ext cx="146304" cy="91"/>
          </a:xfrm>
          <a:prstGeom prst="line">
            <a:avLst/>
          </a:prstGeom>
          <a:noFill/>
          <a:ln w="19050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3401568" y="2377440"/>
            <a:ext cx="1216152" cy="1417320"/>
          </a:xfrm>
          <a:prstGeom prst="roundRect">
            <a:avLst>
              <a:gd name="adj" fmla="val 7519"/>
            </a:avLst>
          </a:prstGeom>
          <a:solidFill>
            <a:srgbClr val="0E2A47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01568" y="2487168"/>
            <a:ext cx="12161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456432" y="2880360"/>
            <a:ext cx="11064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Сверка с реестром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626864" y="3090672"/>
            <a:ext cx="146304" cy="91"/>
          </a:xfrm>
          <a:prstGeom prst="line">
            <a:avLst/>
          </a:prstGeom>
          <a:noFill/>
          <a:ln w="19050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4782312" y="2377440"/>
            <a:ext cx="1216152" cy="1417320"/>
          </a:xfrm>
          <a:prstGeom prst="roundRect">
            <a:avLst>
              <a:gd name="adj" fmla="val 7519"/>
            </a:avLst>
          </a:prstGeom>
          <a:solidFill>
            <a:srgbClr val="0E2A4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782312" y="2487168"/>
            <a:ext cx="12161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4837176" y="2880360"/>
            <a:ext cx="11064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Авторизация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007608" y="3090672"/>
            <a:ext cx="146304" cy="91"/>
          </a:xfrm>
          <a:prstGeom prst="line">
            <a:avLst/>
          </a:prstGeom>
          <a:noFill/>
          <a:ln w="19050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6163056" y="2377440"/>
            <a:ext cx="1216152" cy="1417320"/>
          </a:xfrm>
          <a:prstGeom prst="roundRect">
            <a:avLst>
              <a:gd name="adj" fmla="val 7519"/>
            </a:avLst>
          </a:prstGeom>
          <a:solidFill>
            <a:srgbClr val="0E2A47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163056" y="2487168"/>
            <a:ext cx="12161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6217920" y="2880360"/>
            <a:ext cx="11064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Извлечение Service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7388352" y="3090672"/>
            <a:ext cx="146304" cy="91"/>
          </a:xfrm>
          <a:prstGeom prst="line">
            <a:avLst/>
          </a:prstGeom>
          <a:noFill/>
          <a:ln w="19050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7543800" y="2377440"/>
            <a:ext cx="1216152" cy="1417320"/>
          </a:xfrm>
          <a:prstGeom prst="roundRect">
            <a:avLst>
              <a:gd name="adj" fmla="val 7519"/>
            </a:avLst>
          </a:prstGeom>
          <a:solidFill>
            <a:srgbClr val="F59E0B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7543800" y="2487168"/>
            <a:ext cx="12161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6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7598664" y="2880360"/>
            <a:ext cx="11064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Проверка кеша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8769096" y="3090672"/>
            <a:ext cx="146304" cy="91"/>
          </a:xfrm>
          <a:prstGeom prst="line">
            <a:avLst/>
          </a:prstGeom>
          <a:noFill/>
          <a:ln w="19050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28" name="Shape 26"/>
          <p:cNvSpPr/>
          <p:nvPr/>
        </p:nvSpPr>
        <p:spPr>
          <a:xfrm>
            <a:off x="8924544" y="2377440"/>
            <a:ext cx="1216152" cy="1417320"/>
          </a:xfrm>
          <a:prstGeom prst="roundRect">
            <a:avLst>
              <a:gd name="adj" fmla="val 7519"/>
            </a:avLst>
          </a:prstGeom>
          <a:solidFill>
            <a:srgbClr val="67B26F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8924544" y="2487168"/>
            <a:ext cx="12161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7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8979408" y="2880360"/>
            <a:ext cx="11064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Вызов сервиса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10149840" y="3090672"/>
            <a:ext cx="146304" cy="91"/>
          </a:xfrm>
          <a:prstGeom prst="line">
            <a:avLst/>
          </a:prstGeom>
          <a:noFill/>
          <a:ln w="19050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32" name="Shape 30"/>
          <p:cNvSpPr/>
          <p:nvPr/>
        </p:nvSpPr>
        <p:spPr>
          <a:xfrm>
            <a:off x="10305288" y="2377440"/>
            <a:ext cx="1216152" cy="1417320"/>
          </a:xfrm>
          <a:prstGeom prst="roundRect">
            <a:avLst>
              <a:gd name="adj" fmla="val 7519"/>
            </a:avLst>
          </a:prstGeom>
          <a:solidFill>
            <a:srgbClr val="0E2A47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10305288" y="2487168"/>
            <a:ext cx="12161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8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10360152" y="2880360"/>
            <a:ext cx="11064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Ответ клиенту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 flipV="1">
            <a:off x="8151876" y="1965960"/>
            <a:ext cx="91" cy="365760"/>
          </a:xfrm>
          <a:prstGeom prst="line">
            <a:avLst/>
          </a:prstGeom>
          <a:noFill/>
          <a:ln w="22225">
            <a:solidFill>
              <a:srgbClr val="F59E0B"/>
            </a:solidFill>
            <a:prstDash val="dash"/>
          </a:ln>
        </p:spPr>
      </p:sp>
      <p:sp>
        <p:nvSpPr>
          <p:cNvPr id="36" name="Shape 34"/>
          <p:cNvSpPr/>
          <p:nvPr/>
        </p:nvSpPr>
        <p:spPr>
          <a:xfrm>
            <a:off x="8151876" y="1965960"/>
            <a:ext cx="2761488" cy="91"/>
          </a:xfrm>
          <a:prstGeom prst="line">
            <a:avLst/>
          </a:prstGeom>
          <a:noFill/>
          <a:ln w="22225">
            <a:solidFill>
              <a:srgbClr val="F59E0B"/>
            </a:solidFill>
            <a:prstDash val="dash"/>
          </a:ln>
        </p:spPr>
      </p:sp>
      <p:sp>
        <p:nvSpPr>
          <p:cNvPr id="37" name="Shape 35"/>
          <p:cNvSpPr/>
          <p:nvPr/>
        </p:nvSpPr>
        <p:spPr>
          <a:xfrm>
            <a:off x="10913364" y="1965960"/>
            <a:ext cx="91" cy="365760"/>
          </a:xfrm>
          <a:prstGeom prst="line">
            <a:avLst/>
          </a:prstGeom>
          <a:noFill/>
          <a:ln w="22225">
            <a:solidFill>
              <a:srgbClr val="F59E0B"/>
            </a:solidFill>
            <a:prstDash val="dash"/>
            <a:tailEnd type="triangle"/>
          </a:ln>
        </p:spPr>
      </p:sp>
      <p:sp>
        <p:nvSpPr>
          <p:cNvPr id="38" name="Text 36"/>
          <p:cNvSpPr txBox="1"/>
          <p:nvPr/>
        </p:nvSpPr>
        <p:spPr>
          <a:xfrm>
            <a:off x="8243316" y="166420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59E0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есть в кеше - сразу ответ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9532620" y="3840480"/>
            <a:ext cx="91" cy="502920"/>
          </a:xfrm>
          <a:prstGeom prst="line">
            <a:avLst/>
          </a:prstGeom>
          <a:noFill/>
          <a:ln w="22225">
            <a:solidFill>
              <a:srgbClr val="67B26F"/>
            </a:solidFill>
            <a:prstDash val="solid"/>
            <a:headEnd type="triangle"/>
            <a:tailEnd type="triangle"/>
          </a:ln>
        </p:spPr>
      </p:sp>
      <p:sp>
        <p:nvSpPr>
          <p:cNvPr id="40" name="Shape 38"/>
          <p:cNvSpPr/>
          <p:nvPr/>
        </p:nvSpPr>
        <p:spPr>
          <a:xfrm>
            <a:off x="8741664" y="4389120"/>
            <a:ext cx="1581912" cy="548640"/>
          </a:xfrm>
          <a:prstGeom prst="roundRect">
            <a:avLst>
              <a:gd name="adj" fmla="val 16667"/>
            </a:avLst>
          </a:prstGeom>
          <a:solidFill>
            <a:srgbClr val="EDF7EE"/>
          </a:solidFill>
          <a:ln w="12700">
            <a:solidFill>
              <a:srgbClr val="67B26F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8796528" y="4389120"/>
            <a:ext cx="1472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Ваш сервис -&gt; БД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640080" y="5257800"/>
            <a:ext cx="10908792" cy="822960"/>
          </a:xfrm>
          <a:prstGeom prst="roundRect">
            <a:avLst>
              <a:gd name="adj" fmla="val 11111"/>
            </a:avLst>
          </a:prstGeom>
          <a:solidFill>
            <a:srgbClr val="EDF7EE"/>
          </a:solidFill>
          <a:ln/>
        </p:spPr>
      </p:sp>
      <p:sp>
        <p:nvSpPr>
          <p:cNvPr id="43" name="Shape 41"/>
          <p:cNvSpPr/>
          <p:nvPr/>
        </p:nvSpPr>
        <p:spPr>
          <a:xfrm>
            <a:off x="822960" y="546354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67B26F"/>
          </a:solidFill>
          <a:ln/>
        </p:spPr>
      </p:sp>
      <p:pic>
        <p:nvPicPr>
          <p:cNvPr id="4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3486" y="5554066"/>
            <a:ext cx="230429" cy="230429"/>
          </a:xfrm>
          <a:prstGeom prst="rect">
            <a:avLst/>
          </a:prstGeom>
        </p:spPr>
      </p:pic>
      <p:sp>
        <p:nvSpPr>
          <p:cNvPr id="45" name="Text 42"/>
          <p:cNvSpPr txBox="1"/>
          <p:nvPr/>
        </p:nvSpPr>
        <p:spPr>
          <a:xfrm>
            <a:off x="1417320" y="5257800"/>
            <a:ext cx="9902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Шаг 7 - это вы.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Всё, что до него, за вас уже сделала шина: формат, реестр, авторизация, кеш.</a:t>
            </a:r>
            <a:endParaRPr lang="en-US" sz="1300" dirty="0"/>
          </a:p>
        </p:txBody>
      </p:sp>
      <p:sp>
        <p:nvSpPr>
          <p:cNvPr id="46" name="Text 43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47" name="Text 44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E2A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2148840"/>
            <a:ext cx="2194560" cy="2194560"/>
          </a:xfrm>
          <a:prstGeom prst="roundRect">
            <a:avLst>
              <a:gd name="adj" fmla="val 7500"/>
            </a:avLst>
          </a:prstGeom>
          <a:solidFill>
            <a:srgbClr val="0EA5B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0" y="2743200"/>
            <a:ext cx="1005840" cy="100584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17373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05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7432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spc="400" kern="0" dirty="0">
                <a:solidFill>
                  <a:srgbClr val="0EA5B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ЧАСТЬ 5 · ПРАКТИКУМ АРХИТЕКТОРА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15468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Бизнес-задача -&gt; решение на CESB</a:t>
            </a:r>
            <a:endParaRPr lang="en-US" sz="3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ПРАКТИКУМ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Как архитектор раскладывает задачу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Четыре вопроса к любой задаче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5852160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22960" y="2272284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2D7DD2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3602" y="2382926"/>
            <a:ext cx="281635" cy="28163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527048" y="2103120"/>
            <a:ext cx="478231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Кто клиент шины?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40080" y="3090672"/>
            <a:ext cx="5852160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22960" y="3259836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0EA5B7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2" y="3370478"/>
            <a:ext cx="281635" cy="281635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527048" y="3090672"/>
            <a:ext cx="478231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Что уже есть в шине и в АБС?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40080" y="4078224"/>
            <a:ext cx="5852160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22960" y="4247388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67B26F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602" y="4358030"/>
            <a:ext cx="281635" cy="28163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527048" y="4078224"/>
            <a:ext cx="478231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3. Что пишем мы: операции и что уходит в АБС?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640080" y="5065776"/>
            <a:ext cx="5852160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22960" y="523494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F59E0B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602" y="5345582"/>
            <a:ext cx="281635" cy="281635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527048" y="5065776"/>
            <a:ext cx="478231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4. Синхронно или асинхронно? Что, если сосед молчит?</a:t>
            </a:r>
            <a:endParaRPr lang="en-US" sz="1300" dirty="0"/>
          </a:p>
        </p:txBody>
      </p:sp>
      <p:sp>
        <p:nvSpPr>
          <p:cNvPr id="21" name="Shape 15"/>
          <p:cNvSpPr/>
          <p:nvPr/>
        </p:nvSpPr>
        <p:spPr>
          <a:xfrm>
            <a:off x="6766560" y="1691640"/>
            <a:ext cx="4782312" cy="4206240"/>
          </a:xfrm>
          <a:prstGeom prst="roundRect">
            <a:avLst>
              <a:gd name="adj" fmla="val 2609"/>
            </a:avLst>
          </a:prstGeom>
          <a:solidFill>
            <a:srgbClr val="E7ECF2"/>
          </a:solidFill>
          <a:ln/>
        </p:spPr>
      </p:sp>
      <p:sp>
        <p:nvSpPr>
          <p:cNvPr id="22" name="Text 16"/>
          <p:cNvSpPr txBox="1"/>
          <p:nvPr/>
        </p:nvSpPr>
        <p:spPr>
          <a:xfrm>
            <a:off x="6995160" y="182880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Три типовых решения в шине</a:t>
            </a:r>
            <a:endParaRPr lang="en-US" sz="1400" dirty="0"/>
          </a:p>
        </p:txBody>
      </p:sp>
      <p:sp>
        <p:nvSpPr>
          <p:cNvPr id="23" name="Shape 17"/>
          <p:cNvSpPr/>
          <p:nvPr/>
        </p:nvSpPr>
        <p:spPr>
          <a:xfrm>
            <a:off x="6995160" y="2286000"/>
            <a:ext cx="4325112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7178040" y="256032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2D7DD2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8682" y="2670962"/>
            <a:ext cx="281635" cy="281635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882128" y="2517648"/>
            <a:ext cx="3255264" cy="252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Прокси</a:t>
            </a:r>
            <a:endParaRPr lang="en-US" sz="1300" dirty="0"/>
          </a:p>
        </p:txBody>
      </p:sp>
      <p:sp>
        <p:nvSpPr>
          <p:cNvPr id="27" name="Text 20"/>
          <p:cNvSpPr txBox="1"/>
          <p:nvPr/>
        </p:nvSpPr>
        <p:spPr>
          <a:xfrm>
            <a:off x="7882128" y="2770632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чужой API без бизнес-логики у нас: авторизация и транспорт</a:t>
            </a:r>
            <a:endParaRPr lang="en-US" sz="1100" dirty="0"/>
          </a:p>
        </p:txBody>
      </p:sp>
      <p:sp>
        <p:nvSpPr>
          <p:cNvPr id="28" name="Shape 21"/>
          <p:cNvSpPr/>
          <p:nvPr/>
        </p:nvSpPr>
        <p:spPr>
          <a:xfrm>
            <a:off x="6995160" y="3474720"/>
            <a:ext cx="4325112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7178040" y="374904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0E2A47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8682" y="3859682"/>
            <a:ext cx="281635" cy="281635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7882128" y="3706368"/>
            <a:ext cx="3255264" cy="252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API к модулю АБС</a:t>
            </a:r>
            <a:endParaRPr lang="en-US" sz="1300" dirty="0"/>
          </a:p>
        </p:txBody>
      </p:sp>
      <p:sp>
        <p:nvSpPr>
          <p:cNvPr id="32" name="Text 24"/>
          <p:cNvSpPr txBox="1"/>
          <p:nvPr/>
        </p:nvSpPr>
        <p:spPr>
          <a:xfrm>
            <a:off x="7882128" y="3959352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ресурсная модель: /loans/{colvirReferenceId}</a:t>
            </a:r>
            <a:endParaRPr lang="en-US" sz="1100" dirty="0"/>
          </a:p>
        </p:txBody>
      </p:sp>
      <p:sp>
        <p:nvSpPr>
          <p:cNvPr id="33" name="Shape 25"/>
          <p:cNvSpPr/>
          <p:nvPr/>
        </p:nvSpPr>
        <p:spPr>
          <a:xfrm>
            <a:off x="6995160" y="4663440"/>
            <a:ext cx="4325112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34" name="Shape 26"/>
          <p:cNvSpPr/>
          <p:nvPr/>
        </p:nvSpPr>
        <p:spPr>
          <a:xfrm>
            <a:off x="7178040" y="493776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67B26F"/>
          </a:solidFill>
          <a:ln/>
        </p:spPr>
      </p:sp>
      <p:pic>
        <p:nvPicPr>
          <p:cNvPr id="3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8682" y="5048402"/>
            <a:ext cx="281635" cy="281635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7882128" y="4978908"/>
            <a:ext cx="3255264" cy="252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Обмен по расписанию</a:t>
            </a:r>
            <a:endParaRPr lang="en-US" sz="1300" dirty="0"/>
          </a:p>
        </p:txBody>
      </p:sp>
      <p:sp>
        <p:nvSpPr>
          <p:cNvPr id="37" name="Text 28"/>
          <p:cNvSpPr txBox="1"/>
          <p:nvPr/>
        </p:nvSpPr>
        <p:spPr>
          <a:xfrm>
            <a:off x="7882128" y="5231892"/>
            <a:ext cx="3255264" cy="409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пачки через очередь с планировщиком</a:t>
            </a:r>
            <a:endParaRPr lang="en-US" sz="1100" dirty="0"/>
          </a:p>
        </p:txBody>
      </p:sp>
      <p:sp>
        <p:nvSpPr>
          <p:cNvPr id="38" name="Text 29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39" name="Text 30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КЕЙС 1 · ЗАДАЧА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Электронный кошелёк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760720" cy="4343400"/>
          </a:xfrm>
          <a:prstGeom prst="roundRect">
            <a:avLst>
              <a:gd name="adj" fmla="val 252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01168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2D7DD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81" y="213238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00200" y="201168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Задача от бизнеса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743200"/>
            <a:ext cx="53035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Банк запускает кошелёк в мобильном приложении.</a:t>
            </a:r>
            <a:endParaRPr lang="en-US" sz="1400" dirty="0"/>
          </a:p>
          <a:p>
            <a:pPr algn="l" indent="0" marL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Клиент регистрирует кошелёк, пополняет его с карты и переводит деньги другому клиенту банка.</a:t>
            </a:r>
            <a:endParaRPr lang="en-US" sz="14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Перевод - за секунды, деньги нельзя потратить дважды.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68680" y="5166360"/>
            <a:ext cx="1572768" cy="640080"/>
          </a:xfrm>
          <a:prstGeom prst="roundRect">
            <a:avLst>
              <a:gd name="adj" fmla="val 14286"/>
            </a:avLst>
          </a:prstGeom>
          <a:solidFill>
            <a:srgbClr val="F5F7FA"/>
          </a:solidFill>
          <a:ln w="12700">
            <a:solidFill>
              <a:srgbClr val="2D7DD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923544" y="516636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Регистрация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468880" y="5486400"/>
            <a:ext cx="237744" cy="91"/>
          </a:xfrm>
          <a:prstGeom prst="line">
            <a:avLst/>
          </a:prstGeom>
          <a:noFill/>
          <a:ln w="22225">
            <a:solidFill>
              <a:srgbClr val="2D7DD2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2734056" y="5166360"/>
            <a:ext cx="1572768" cy="640080"/>
          </a:xfrm>
          <a:prstGeom prst="roundRect">
            <a:avLst>
              <a:gd name="adj" fmla="val 14286"/>
            </a:avLst>
          </a:prstGeom>
          <a:solidFill>
            <a:srgbClr val="F5F7FA"/>
          </a:solidFill>
          <a:ln w="12700">
            <a:solidFill>
              <a:srgbClr val="2D7DD2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2788920" y="516636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Пополнение с карты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4334256" y="5486400"/>
            <a:ext cx="237744" cy="91"/>
          </a:xfrm>
          <a:prstGeom prst="line">
            <a:avLst/>
          </a:prstGeom>
          <a:noFill/>
          <a:ln w="22225">
            <a:solidFill>
              <a:srgbClr val="2D7DD2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4599432" y="5166360"/>
            <a:ext cx="1572768" cy="640080"/>
          </a:xfrm>
          <a:prstGeom prst="roundRect">
            <a:avLst>
              <a:gd name="adj" fmla="val 14286"/>
            </a:avLst>
          </a:prstGeom>
          <a:solidFill>
            <a:srgbClr val="F5F7FA"/>
          </a:solidFill>
          <a:ln w="12700">
            <a:solidFill>
              <a:srgbClr val="2D7DD2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4654296" y="516636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Перевод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6675120" y="1783080"/>
            <a:ext cx="4873752" cy="4343400"/>
          </a:xfrm>
          <a:prstGeom prst="roundRect">
            <a:avLst>
              <a:gd name="adj" fmla="val 2526"/>
            </a:avLst>
          </a:prstGeom>
          <a:solidFill>
            <a:srgbClr val="FEF5E6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903720" y="19659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Ваш ход: 3 минуты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6903720" y="2560320"/>
            <a:ext cx="384048" cy="384048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903720" y="25603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7452360" y="256032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Кто клиент для шины?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6903720" y="3246120"/>
            <a:ext cx="384048" cy="384048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903720" y="3246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7452360" y="324612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Какие сервисы нужны и что уже есть?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6903720" y="3931920"/>
            <a:ext cx="384048" cy="384048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903720" y="3931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7452360" y="393192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Какие операции у кошелька?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6903720" y="4617720"/>
            <a:ext cx="384048" cy="384048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6903720" y="4617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7452360" y="461772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уходит в АБС?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6903720" y="5303520"/>
            <a:ext cx="384048" cy="384048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6903720" y="5303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5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7452360" y="530352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синхронно, а что нет?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35" name="Text 32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КЕЙС 1 · РЕШЕНИЕ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Электронный кошелёк на CESB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1600200" cy="731520"/>
          </a:xfrm>
          <a:prstGeom prst="roundRect">
            <a:avLst>
              <a:gd name="adj" fmla="val 12500"/>
            </a:avLst>
          </a:prstGeom>
          <a:solidFill>
            <a:srgbClr val="2D7DD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94944" y="1783080"/>
            <a:ext cx="1490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Мобильный банк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267712" y="2148840"/>
            <a:ext cx="493776" cy="91"/>
          </a:xfrm>
          <a:prstGeom prst="line">
            <a:avLst/>
          </a:prstGeom>
          <a:noFill/>
          <a:ln w="22225">
            <a:solidFill>
              <a:srgbClr val="64748B"/>
            </a:solidFill>
            <a:prstDash val="solid"/>
            <a:headEnd type="triangle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2788920" y="1783080"/>
            <a:ext cx="1828800" cy="731520"/>
          </a:xfrm>
          <a:prstGeom prst="roundRect">
            <a:avLst>
              <a:gd name="adj" fmla="val 12500"/>
            </a:avLst>
          </a:prstGeom>
          <a:solidFill>
            <a:srgbClr val="0E2A4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843784" y="1783080"/>
            <a:ext cx="17190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Ядро CESB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926080" y="2834640"/>
            <a:ext cx="1554480" cy="502920"/>
          </a:xfrm>
          <a:prstGeom prst="roundRect">
            <a:avLst>
              <a:gd name="adj" fmla="val 18182"/>
            </a:avLst>
          </a:prstGeom>
          <a:solidFill>
            <a:srgbClr val="0EA5B7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980944" y="2834640"/>
            <a:ext cx="1444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AuthMngr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703320" y="2560320"/>
            <a:ext cx="91" cy="228600"/>
          </a:xfrm>
          <a:prstGeom prst="line">
            <a:avLst/>
          </a:prstGeom>
          <a:noFill/>
          <a:ln w="22225">
            <a:solidFill>
              <a:srgbClr val="0EA5B7"/>
            </a:solidFill>
            <a:prstDash val="solid"/>
            <a:headEnd type="triangl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4663440" y="2148840"/>
            <a:ext cx="457200" cy="91"/>
          </a:xfrm>
          <a:prstGeom prst="line">
            <a:avLst/>
          </a:prstGeom>
          <a:noFill/>
          <a:ln w="22225">
            <a:solidFill>
              <a:srgbClr val="64748B"/>
            </a:solidFill>
            <a:prstDash val="solid"/>
            <a:headEnd type="triangl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5166360" y="1783080"/>
            <a:ext cx="2331720" cy="731520"/>
          </a:xfrm>
          <a:prstGeom prst="roundRect">
            <a:avLst>
              <a:gd name="adj" fmla="val 12500"/>
            </a:avLst>
          </a:prstGeom>
          <a:solidFill>
            <a:srgbClr val="67B26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221224" y="1783080"/>
            <a:ext cx="22219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Сервис кошелька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327648" y="2560320"/>
            <a:ext cx="91" cy="228600"/>
          </a:xfrm>
          <a:prstGeom prst="line">
            <a:avLst/>
          </a:prstGeom>
          <a:noFill/>
          <a:ln w="22225">
            <a:solidFill>
              <a:srgbClr val="64748B"/>
            </a:solidFill>
            <a:prstDash val="solid"/>
            <a:headEnd type="triangle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5166360" y="2834640"/>
            <a:ext cx="2331720" cy="2606040"/>
          </a:xfrm>
          <a:prstGeom prst="roundRect">
            <a:avLst>
              <a:gd name="adj" fmla="val 3922"/>
            </a:avLst>
          </a:prstGeom>
          <a:solidFill>
            <a:srgbClr val="E7ECF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303520" y="289864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через шину вызывает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303520" y="3200400"/>
            <a:ext cx="2057400" cy="585216"/>
          </a:xfrm>
          <a:prstGeom prst="roundRect">
            <a:avLst>
              <a:gd name="adj" fmla="val 15625"/>
            </a:avLst>
          </a:prstGeom>
          <a:solidFill>
            <a:srgbClr val="0E2A47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358384" y="3200400"/>
            <a:ext cx="194767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АБС: счета, резерв, проводки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303520" y="3913632"/>
            <a:ext cx="2057400" cy="585216"/>
          </a:xfrm>
          <a:prstGeom prst="roundRect">
            <a:avLst>
              <a:gd name="adj" fmla="val 15625"/>
            </a:avLst>
          </a:prstGeom>
          <a:solidFill>
            <a:srgbClr val="64748B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5358384" y="3913632"/>
            <a:ext cx="194767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Процессинг: списание с карты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5303520" y="4626864"/>
            <a:ext cx="2057400" cy="585216"/>
          </a:xfrm>
          <a:prstGeom prst="roundRect">
            <a:avLst>
              <a:gd name="adj" fmla="val 15625"/>
            </a:avLst>
          </a:prstGeom>
          <a:solidFill>
            <a:srgbClr val="1567B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5358384" y="4626864"/>
            <a:ext cx="194767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Проверка по спискам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365760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уже есть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" y="4023360"/>
            <a:ext cx="4297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вход, авторизация, маршрутизация - ядро</a:t>
            </a:r>
            <a:endParaRPr lang="en-US" sz="1200" dirty="0"/>
          </a:p>
          <a:p>
            <a:pPr algn="l" marL="177800" indent="-1778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сервисы кошельков, клиентов, счетов, платежей - каталог</a:t>
            </a:r>
            <a:endParaRPr lang="en-US" sz="1200" dirty="0"/>
          </a:p>
          <a:p>
            <a:pPr algn="l" marL="177800" indent="-1778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3B873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мы пишем только логику кошелька - шаг 7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818120" y="1783080"/>
            <a:ext cx="3730752" cy="434340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7" name="Text 25"/>
          <p:cNvSpPr txBox="1"/>
          <p:nvPr/>
        </p:nvSpPr>
        <p:spPr>
          <a:xfrm>
            <a:off x="8046720" y="19202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Эскиз операций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8046720" y="2377440"/>
            <a:ext cx="621792" cy="274320"/>
          </a:xfrm>
          <a:prstGeom prst="roundRect">
            <a:avLst>
              <a:gd name="adj" fmla="val 16667"/>
            </a:avLst>
          </a:prstGeom>
          <a:solidFill>
            <a:srgbClr val="67B26F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8046720" y="2377440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8732520" y="2359152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E2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/wallets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8732520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регистрация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11018520" y="2377440"/>
            <a:ext cx="329184" cy="274320"/>
          </a:xfrm>
          <a:prstGeom prst="roundRect">
            <a:avLst>
              <a:gd name="adj" fmla="val 16667"/>
            </a:avLst>
          </a:prstGeom>
          <a:solidFill>
            <a:srgbClr val="E7ECF2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11018520" y="2377440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E2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8046720" y="3035808"/>
            <a:ext cx="621792" cy="274320"/>
          </a:xfrm>
          <a:prstGeom prst="roundRect">
            <a:avLst>
              <a:gd name="adj" fmla="val 16667"/>
            </a:avLst>
          </a:prstGeom>
          <a:solidFill>
            <a:srgbClr val="2D7DD2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046720" y="3035808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</a:t>
            </a:r>
            <a:endParaRPr lang="en-US" sz="950" dirty="0"/>
          </a:p>
        </p:txBody>
      </p:sp>
      <p:sp>
        <p:nvSpPr>
          <p:cNvPr id="36" name="Text 34"/>
          <p:cNvSpPr txBox="1"/>
          <p:nvPr/>
        </p:nvSpPr>
        <p:spPr>
          <a:xfrm>
            <a:off x="8732520" y="301752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E2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/wallets/{id}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8732520" y="3310128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кошелёк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11018520" y="3035808"/>
            <a:ext cx="329184" cy="274320"/>
          </a:xfrm>
          <a:prstGeom prst="roundRect">
            <a:avLst>
              <a:gd name="adj" fmla="val 16667"/>
            </a:avLst>
          </a:prstGeom>
          <a:solidFill>
            <a:srgbClr val="E7ECF2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11018520" y="3035808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E2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8046720" y="3694176"/>
            <a:ext cx="621792" cy="274320"/>
          </a:xfrm>
          <a:prstGeom prst="roundRect">
            <a:avLst>
              <a:gd name="adj" fmla="val 16667"/>
            </a:avLst>
          </a:prstGeom>
          <a:solidFill>
            <a:srgbClr val="67B26F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8046720" y="3694176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</a:t>
            </a:r>
            <a:endParaRPr lang="en-US" sz="950" dirty="0"/>
          </a:p>
        </p:txBody>
      </p:sp>
      <p:sp>
        <p:nvSpPr>
          <p:cNvPr id="42" name="Text 40"/>
          <p:cNvSpPr txBox="1"/>
          <p:nvPr/>
        </p:nvSpPr>
        <p:spPr>
          <a:xfrm>
            <a:off x="8732520" y="3675888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E2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/wallets/{id}/topups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8732520" y="39684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пополнение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11018520" y="3694176"/>
            <a:ext cx="329184" cy="274320"/>
          </a:xfrm>
          <a:prstGeom prst="roundRect">
            <a:avLst>
              <a:gd name="adj" fmla="val 16667"/>
            </a:avLst>
          </a:prstGeom>
          <a:solidFill>
            <a:srgbClr val="F59E0B"/>
          </a:solidFill>
          <a:ln/>
        </p:spPr>
      </p:sp>
      <p:sp>
        <p:nvSpPr>
          <p:cNvPr id="45" name="Text 43"/>
          <p:cNvSpPr txBox="1"/>
          <p:nvPr/>
        </p:nvSpPr>
        <p:spPr>
          <a:xfrm>
            <a:off x="11018520" y="3694176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8046720" y="4352544"/>
            <a:ext cx="621792" cy="274320"/>
          </a:xfrm>
          <a:prstGeom prst="roundRect">
            <a:avLst>
              <a:gd name="adj" fmla="val 16667"/>
            </a:avLst>
          </a:prstGeom>
          <a:solidFill>
            <a:srgbClr val="67B26F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8046720" y="4352544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</a:t>
            </a:r>
            <a:endParaRPr lang="en-US" sz="950" dirty="0"/>
          </a:p>
        </p:txBody>
      </p:sp>
      <p:sp>
        <p:nvSpPr>
          <p:cNvPr id="48" name="Text 46"/>
          <p:cNvSpPr txBox="1"/>
          <p:nvPr/>
        </p:nvSpPr>
        <p:spPr>
          <a:xfrm>
            <a:off x="8732520" y="4334256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E2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/transfers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8732520" y="4626864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перевод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11018520" y="4352544"/>
            <a:ext cx="329184" cy="274320"/>
          </a:xfrm>
          <a:prstGeom prst="roundRect">
            <a:avLst>
              <a:gd name="adj" fmla="val 16667"/>
            </a:avLst>
          </a:prstGeom>
          <a:solidFill>
            <a:srgbClr val="E7ECF2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11018520" y="4352544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E2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8046720" y="5010912"/>
            <a:ext cx="621792" cy="274320"/>
          </a:xfrm>
          <a:prstGeom prst="roundRect">
            <a:avLst>
              <a:gd name="adj" fmla="val 16667"/>
            </a:avLst>
          </a:prstGeom>
          <a:solidFill>
            <a:srgbClr val="2D7DD2"/>
          </a:solidFill>
          <a:ln/>
        </p:spPr>
      </p:sp>
      <p:sp>
        <p:nvSpPr>
          <p:cNvPr id="53" name="Text 51"/>
          <p:cNvSpPr txBox="1"/>
          <p:nvPr/>
        </p:nvSpPr>
        <p:spPr>
          <a:xfrm>
            <a:off x="8046720" y="5010912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</a:t>
            </a:r>
            <a:endParaRPr lang="en-US" sz="950" dirty="0"/>
          </a:p>
        </p:txBody>
      </p:sp>
      <p:sp>
        <p:nvSpPr>
          <p:cNvPr id="54" name="Text 52"/>
          <p:cNvSpPr txBox="1"/>
          <p:nvPr/>
        </p:nvSpPr>
        <p:spPr>
          <a:xfrm>
            <a:off x="8732520" y="4992624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E2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/operations/{id}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8732520" y="528523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статус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11018520" y="5010912"/>
            <a:ext cx="329184" cy="274320"/>
          </a:xfrm>
          <a:prstGeom prst="roundRect">
            <a:avLst>
              <a:gd name="adj" fmla="val 16667"/>
            </a:avLst>
          </a:prstGeom>
          <a:solidFill>
            <a:srgbClr val="E7ECF2"/>
          </a:solidFill>
          <a:ln/>
        </p:spPr>
      </p:sp>
      <p:sp>
        <p:nvSpPr>
          <p:cNvPr id="57" name="Text 55"/>
          <p:cNvSpPr txBox="1"/>
          <p:nvPr/>
        </p:nvSpPr>
        <p:spPr>
          <a:xfrm>
            <a:off x="11018520" y="5010912"/>
            <a:ext cx="329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E2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000" dirty="0"/>
          </a:p>
        </p:txBody>
      </p:sp>
      <p:sp>
        <p:nvSpPr>
          <p:cNvPr id="58" name="Text 56"/>
          <p:cNvSpPr txBox="1"/>
          <p:nvPr/>
        </p:nvSpPr>
        <p:spPr>
          <a:xfrm>
            <a:off x="8046720" y="57150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 - синхронно, A - асинхронно</a:t>
            </a:r>
            <a:endParaRPr lang="en-US" sz="1000" dirty="0"/>
          </a:p>
        </p:txBody>
      </p:sp>
      <p:sp>
        <p:nvSpPr>
          <p:cNvPr id="59" name="Text 57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60" name="Text 58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КЕЙС 2 · ЗАДАЧА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Платёжное поручение юрлица с подписью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760720" cy="4343400"/>
          </a:xfrm>
          <a:prstGeom prst="roundRect">
            <a:avLst>
              <a:gd name="adj" fmla="val 252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01168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0E2A47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81" y="213238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00200" y="201168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Задача от бизнеса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743200"/>
            <a:ext cx="53035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Бухгалтер компании в интернет-банке создаёт платёжное поручение и подписывает его электронной подписью.</a:t>
            </a:r>
            <a:endParaRPr lang="en-US" sz="1400" dirty="0"/>
          </a:p>
          <a:p>
            <a:pPr algn="l" indent="0" marL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Банк проверяет подпись у криптопровайдера, проводит платёж в АБС и показывает статус.</a:t>
            </a:r>
            <a:endParaRPr lang="en-US" sz="14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Неподписанный платёж в АБС попасть не должен.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68680" y="5166360"/>
            <a:ext cx="1106424" cy="640080"/>
          </a:xfrm>
          <a:prstGeom prst="roundRect">
            <a:avLst>
              <a:gd name="adj" fmla="val 14286"/>
            </a:avLst>
          </a:prstGeom>
          <a:solidFill>
            <a:srgbClr val="F5F7FA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923544" y="5166360"/>
            <a:ext cx="9966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Создать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002536" y="5486400"/>
            <a:ext cx="237744" cy="91"/>
          </a:xfrm>
          <a:prstGeom prst="line">
            <a:avLst/>
          </a:prstGeom>
          <a:noFill/>
          <a:ln w="22225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2267712" y="5166360"/>
            <a:ext cx="1106424" cy="640080"/>
          </a:xfrm>
          <a:prstGeom prst="roundRect">
            <a:avLst>
              <a:gd name="adj" fmla="val 14286"/>
            </a:avLst>
          </a:prstGeom>
          <a:solidFill>
            <a:srgbClr val="F5F7FA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2322576" y="5166360"/>
            <a:ext cx="9966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Подписать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3401568" y="5486400"/>
            <a:ext cx="237744" cy="91"/>
          </a:xfrm>
          <a:prstGeom prst="line">
            <a:avLst/>
          </a:prstGeom>
          <a:noFill/>
          <a:ln w="22225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3666744" y="5166360"/>
            <a:ext cx="1106424" cy="640080"/>
          </a:xfrm>
          <a:prstGeom prst="roundRect">
            <a:avLst>
              <a:gd name="adj" fmla="val 14286"/>
            </a:avLst>
          </a:prstGeom>
          <a:solidFill>
            <a:srgbClr val="F5F7FA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3721608" y="5166360"/>
            <a:ext cx="9966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Проверить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4800600" y="5486400"/>
            <a:ext cx="237744" cy="91"/>
          </a:xfrm>
          <a:prstGeom prst="line">
            <a:avLst/>
          </a:prstGeom>
          <a:noFill/>
          <a:ln w="22225">
            <a:solidFill>
              <a:srgbClr val="0E2A47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5065776" y="5166360"/>
            <a:ext cx="1106424" cy="640080"/>
          </a:xfrm>
          <a:prstGeom prst="roundRect">
            <a:avLst>
              <a:gd name="adj" fmla="val 14286"/>
            </a:avLst>
          </a:prstGeom>
          <a:solidFill>
            <a:srgbClr val="F5F7FA"/>
          </a:solidFill>
          <a:ln w="12700">
            <a:solidFill>
              <a:srgbClr val="0E2A47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120640" y="5166360"/>
            <a:ext cx="9966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Провести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6675120" y="1783080"/>
            <a:ext cx="4873752" cy="4343400"/>
          </a:xfrm>
          <a:prstGeom prst="roundRect">
            <a:avLst>
              <a:gd name="adj" fmla="val 2526"/>
            </a:avLst>
          </a:prstGeom>
          <a:solidFill>
            <a:srgbClr val="FEF5E6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903720" y="19659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Ваш ход: 2 минуты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6903720" y="2606040"/>
            <a:ext cx="384048" cy="384048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903720" y="2606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7452360" y="260604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Кто клиент для шины?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6903720" y="3383280"/>
            <a:ext cx="384048" cy="384048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903720" y="3383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7452360" y="338328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Где и когда проверяем подпись?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6903720" y="4160520"/>
            <a:ext cx="384048" cy="384048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6903720" y="4160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7452360" y="416052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вернём сразу, а что потом?</a:t>
            </a:r>
            <a:endParaRPr lang="en-US" sz="1300" dirty="0"/>
          </a:p>
        </p:txBody>
      </p:sp>
      <p:sp>
        <p:nvSpPr>
          <p:cNvPr id="31" name="Text 28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32" name="Text 29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КЕЙС 2 · РЕШЕНИЕ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Платёжка юрлица на CESB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1417320" cy="731520"/>
          </a:xfrm>
          <a:prstGeom prst="roundRect">
            <a:avLst>
              <a:gd name="adj" fmla="val 12500"/>
            </a:avLst>
          </a:prstGeom>
          <a:solidFill>
            <a:srgbClr val="2D7DD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94944" y="1783080"/>
            <a:ext cx="13075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Интернет-банк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084832" y="2148840"/>
            <a:ext cx="310896" cy="91"/>
          </a:xfrm>
          <a:prstGeom prst="line">
            <a:avLst/>
          </a:prstGeom>
          <a:noFill/>
          <a:ln w="22225">
            <a:solidFill>
              <a:srgbClr val="64748B"/>
            </a:solidFill>
            <a:prstDash val="solid"/>
            <a:headEnd type="triangle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2423160" y="1783080"/>
            <a:ext cx="1417320" cy="731520"/>
          </a:xfrm>
          <a:prstGeom prst="roundRect">
            <a:avLst>
              <a:gd name="adj" fmla="val 12500"/>
            </a:avLst>
          </a:prstGeom>
          <a:solidFill>
            <a:srgbClr val="1567B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478024" y="1783080"/>
            <a:ext cx="13075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Web Access Layer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867912" y="2148840"/>
            <a:ext cx="310896" cy="91"/>
          </a:xfrm>
          <a:prstGeom prst="line">
            <a:avLst/>
          </a:prstGeom>
          <a:noFill/>
          <a:ln w="22225">
            <a:solidFill>
              <a:srgbClr val="64748B"/>
            </a:solidFill>
            <a:prstDash val="solid"/>
            <a:headEnd type="triangl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4206240" y="1783080"/>
            <a:ext cx="1417320" cy="731520"/>
          </a:xfrm>
          <a:prstGeom prst="roundRect">
            <a:avLst>
              <a:gd name="adj" fmla="val 12500"/>
            </a:avLst>
          </a:prstGeom>
          <a:solidFill>
            <a:srgbClr val="0E2A4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261104" y="1783080"/>
            <a:ext cx="13075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Ядро CESB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650992" y="2148840"/>
            <a:ext cx="310896" cy="91"/>
          </a:xfrm>
          <a:prstGeom prst="line">
            <a:avLst/>
          </a:prstGeom>
          <a:noFill/>
          <a:ln w="22225">
            <a:solidFill>
              <a:srgbClr val="64748B"/>
            </a:solidFill>
            <a:prstDash val="solid"/>
            <a:headEnd type="triangl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5989320" y="1783080"/>
            <a:ext cx="1417320" cy="731520"/>
          </a:xfrm>
          <a:prstGeom prst="roundRect">
            <a:avLst>
              <a:gd name="adj" fmla="val 12500"/>
            </a:avLst>
          </a:prstGeom>
          <a:solidFill>
            <a:srgbClr val="67B26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044184" y="1783080"/>
            <a:ext cx="13075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Сервис платежей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017520" y="3154680"/>
            <a:ext cx="2514600" cy="731520"/>
          </a:xfrm>
          <a:prstGeom prst="roundRect">
            <a:avLst>
              <a:gd name="adj" fmla="val 12500"/>
            </a:avLst>
          </a:prstGeom>
          <a:solidFill>
            <a:srgbClr val="0EA5B7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3072384" y="3154680"/>
            <a:ext cx="24048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Сервис подписи -&gt; криптопровайдер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5989320" y="3154680"/>
            <a:ext cx="1417320" cy="731520"/>
          </a:xfrm>
          <a:prstGeom prst="roundRect">
            <a:avLst>
              <a:gd name="adj" fmla="val 12500"/>
            </a:avLst>
          </a:prstGeom>
          <a:solidFill>
            <a:srgbClr val="0E2A47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044184" y="3154680"/>
            <a:ext cx="13075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АБС: документ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 flipH="1">
            <a:off x="5029200" y="2560320"/>
            <a:ext cx="1143000" cy="548640"/>
          </a:xfrm>
          <a:prstGeom prst="line">
            <a:avLst/>
          </a:prstGeom>
          <a:noFill/>
          <a:ln w="22225">
            <a:solidFill>
              <a:srgbClr val="0EA5B7"/>
            </a:solidFill>
            <a:prstDash val="solid"/>
            <a:headEnd type="triangle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6693408" y="2560320"/>
            <a:ext cx="91" cy="548640"/>
          </a:xfrm>
          <a:prstGeom prst="line">
            <a:avLst/>
          </a:prstGeom>
          <a:noFill/>
          <a:ln w="22225">
            <a:solidFill>
              <a:srgbClr val="0E2A47"/>
            </a:solidFill>
            <a:prstDash val="solid"/>
            <a:headEnd type="triangle"/>
            <a:tailEnd type="triangle"/>
          </a:ln>
        </p:spPr>
      </p:sp>
      <p:sp>
        <p:nvSpPr>
          <p:cNvPr id="21" name="Text 19"/>
          <p:cNvSpPr txBox="1"/>
          <p:nvPr/>
        </p:nvSpPr>
        <p:spPr>
          <a:xfrm>
            <a:off x="640080" y="411480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Порядок: сначала подпись, потом АБС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4526280"/>
            <a:ext cx="6858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ядро проверяет авторизацию до входа в сервис</a:t>
            </a:r>
            <a:endParaRPr lang="en-US" sz="1200" dirty="0"/>
          </a:p>
          <a:p>
            <a:pPr algn="l" marL="177800" indent="-1778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криптопровайдер - типовой «прокси»: без бизнес-логики, только авторизация и транспорт</a:t>
            </a:r>
            <a:endParaRPr lang="en-US" sz="1200" dirty="0"/>
          </a:p>
          <a:p>
            <a:pPr algn="l" marL="177800" indent="-1778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3B873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неподписанный документ до АБС не доходит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7818120" y="1783080"/>
            <a:ext cx="3730752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8001000" y="201168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F59E0B"/>
          </a:solidFill>
          <a:ln/>
        </p:spPr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11642" y="2122322"/>
            <a:ext cx="281635" cy="281635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8705088" y="1980438"/>
            <a:ext cx="2660904" cy="245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Кеш</a:t>
            </a:r>
            <a:endParaRPr lang="en-US" sz="1250" dirty="0"/>
          </a:p>
        </p:txBody>
      </p:sp>
      <p:sp>
        <p:nvSpPr>
          <p:cNvPr id="27" name="Text 24"/>
          <p:cNvSpPr txBox="1"/>
          <p:nvPr/>
        </p:nvSpPr>
        <p:spPr>
          <a:xfrm>
            <a:off x="8705088" y="2225802"/>
            <a:ext cx="2660904" cy="444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справочник видов платежей - отдаёт ядро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7818120" y="2880360"/>
            <a:ext cx="3730752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8001000" y="310896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D9534F"/>
          </a:solidFill>
          <a:ln/>
        </p:spPr>
      </p:sp>
      <p:pic>
        <p:nvPicPr>
          <p:cNvPr id="3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1642" y="3219602"/>
            <a:ext cx="281635" cy="281635"/>
          </a:xfrm>
          <a:prstGeom prst="rect">
            <a:avLst/>
          </a:prstGeom>
        </p:spPr>
      </p:pic>
      <p:sp>
        <p:nvSpPr>
          <p:cNvPr id="31" name="Text 27"/>
          <p:cNvSpPr txBox="1"/>
          <p:nvPr/>
        </p:nvSpPr>
        <p:spPr>
          <a:xfrm>
            <a:off x="8705088" y="3077718"/>
            <a:ext cx="2660904" cy="245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Ошибка - в S._E</a:t>
            </a:r>
            <a:endParaRPr lang="en-US" sz="1250" dirty="0"/>
          </a:p>
        </p:txBody>
      </p:sp>
      <p:sp>
        <p:nvSpPr>
          <p:cNvPr id="32" name="Text 28"/>
          <p:cNvSpPr txBox="1"/>
          <p:nvPr/>
        </p:nvSpPr>
        <p:spPr>
          <a:xfrm>
            <a:off x="8705088" y="3323082"/>
            <a:ext cx="2660904" cy="444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«подпись недействительна», а не исключение</a:t>
            </a:r>
            <a:endParaRPr lang="en-US" sz="1050" dirty="0"/>
          </a:p>
        </p:txBody>
      </p:sp>
      <p:sp>
        <p:nvSpPr>
          <p:cNvPr id="33" name="Shape 29"/>
          <p:cNvSpPr/>
          <p:nvPr/>
        </p:nvSpPr>
        <p:spPr>
          <a:xfrm>
            <a:off x="7818120" y="3977640"/>
            <a:ext cx="3730752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34" name="Shape 30"/>
          <p:cNvSpPr/>
          <p:nvPr/>
        </p:nvSpPr>
        <p:spPr>
          <a:xfrm>
            <a:off x="8001000" y="420624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2D7DD2"/>
          </a:solidFill>
          <a:ln/>
        </p:spPr>
      </p:sp>
      <p:pic>
        <p:nvPicPr>
          <p:cNvPr id="3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1642" y="4316882"/>
            <a:ext cx="281635" cy="281635"/>
          </a:xfrm>
          <a:prstGeom prst="rect">
            <a:avLst/>
          </a:prstGeom>
        </p:spPr>
      </p:pic>
      <p:sp>
        <p:nvSpPr>
          <p:cNvPr id="36" name="Text 31"/>
          <p:cNvSpPr txBox="1"/>
          <p:nvPr/>
        </p:nvSpPr>
        <p:spPr>
          <a:xfrm>
            <a:off x="8705088" y="4255008"/>
            <a:ext cx="2660904" cy="245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Ответ сразу</a:t>
            </a:r>
            <a:endParaRPr lang="en-US" sz="1250" dirty="0"/>
          </a:p>
        </p:txBody>
      </p:sp>
      <p:sp>
        <p:nvSpPr>
          <p:cNvPr id="37" name="Text 32"/>
          <p:cNvSpPr txBox="1"/>
          <p:nvPr/>
        </p:nvSpPr>
        <p:spPr>
          <a:xfrm>
            <a:off x="8705088" y="4500372"/>
            <a:ext cx="2660904" cy="364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номер документа и «принят»</a:t>
            </a:r>
            <a:endParaRPr lang="en-US" sz="1050" dirty="0"/>
          </a:p>
        </p:txBody>
      </p:sp>
      <p:sp>
        <p:nvSpPr>
          <p:cNvPr id="38" name="Shape 33"/>
          <p:cNvSpPr/>
          <p:nvPr/>
        </p:nvSpPr>
        <p:spPr>
          <a:xfrm>
            <a:off x="7818120" y="5074920"/>
            <a:ext cx="3730752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39" name="Shape 34"/>
          <p:cNvSpPr/>
          <p:nvPr/>
        </p:nvSpPr>
        <p:spPr>
          <a:xfrm>
            <a:off x="8001000" y="530352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0EA5B7"/>
          </a:solidFill>
          <a:ln/>
        </p:spPr>
      </p:sp>
      <p:pic>
        <p:nvPicPr>
          <p:cNvPr id="4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1642" y="5414162"/>
            <a:ext cx="281635" cy="281635"/>
          </a:xfrm>
          <a:prstGeom prst="rect">
            <a:avLst/>
          </a:prstGeom>
        </p:spPr>
      </p:pic>
      <p:sp>
        <p:nvSpPr>
          <p:cNvPr id="41" name="Text 35"/>
          <p:cNvSpPr txBox="1"/>
          <p:nvPr/>
        </p:nvSpPr>
        <p:spPr>
          <a:xfrm>
            <a:off x="8705088" y="5352288"/>
            <a:ext cx="2660904" cy="245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Статус потом</a:t>
            </a:r>
            <a:endParaRPr lang="en-US" sz="1250" dirty="0"/>
          </a:p>
        </p:txBody>
      </p:sp>
      <p:sp>
        <p:nvSpPr>
          <p:cNvPr id="42" name="Text 36"/>
          <p:cNvSpPr txBox="1"/>
          <p:nvPr/>
        </p:nvSpPr>
        <p:spPr>
          <a:xfrm>
            <a:off x="8705088" y="5597652"/>
            <a:ext cx="2660904" cy="364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отдельная операция чтения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44" name="Text 38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ПРАКТИКУМ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общего у решений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2606040" cy="29260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2D7DD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81" y="217810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8680" y="274320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Логика - в сервисе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200400"/>
            <a:ext cx="21488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шина доставляет и охраняет, но не решает за бизнес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410712" y="1828800"/>
            <a:ext cx="2606040" cy="29260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39312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0EA5B7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013" y="2178101"/>
            <a:ext cx="307238" cy="30723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39312" y="274320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Общее уже есть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3639312" y="3200400"/>
            <a:ext cx="21488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вход, авторизацию, кеш, очередь и АБС берём, а не пишем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181344" y="1828800"/>
            <a:ext cx="2606040" cy="29260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409944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0E2A47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645" y="2178101"/>
            <a:ext cx="307238" cy="30723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409944" y="274320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Сначала контракт</a:t>
            </a:r>
            <a:endParaRPr lang="en-US" sz="1400" dirty="0"/>
          </a:p>
        </p:txBody>
      </p:sp>
      <p:sp>
        <p:nvSpPr>
          <p:cNvPr id="18" name="Text 13"/>
          <p:cNvSpPr txBox="1"/>
          <p:nvPr/>
        </p:nvSpPr>
        <p:spPr>
          <a:xfrm>
            <a:off x="6409944" y="3200400"/>
            <a:ext cx="21488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операции, что уходит в АБС, что синхронно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8951976" y="1828800"/>
            <a:ext cx="2606040" cy="29260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180576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67B26F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1277" y="2178101"/>
            <a:ext cx="307238" cy="307238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180576" y="274320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Наш код - шаг 7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9180576" y="3200400"/>
            <a:ext cx="21488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встраиваемся в готовый путь запроса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640080" y="5074920"/>
            <a:ext cx="10908792" cy="777240"/>
          </a:xfrm>
          <a:prstGeom prst="roundRect">
            <a:avLst>
              <a:gd name="adj" fmla="val 11765"/>
            </a:avLst>
          </a:prstGeom>
          <a:solidFill>
            <a:srgbClr val="EDF7EE"/>
          </a:solidFill>
          <a:ln/>
        </p:spPr>
      </p:sp>
      <p:sp>
        <p:nvSpPr>
          <p:cNvPr id="25" name="Shape 19"/>
          <p:cNvSpPr/>
          <p:nvPr/>
        </p:nvSpPr>
        <p:spPr>
          <a:xfrm>
            <a:off x="822960" y="525780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67B26F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486" y="5348326"/>
            <a:ext cx="230429" cy="230429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1417320" y="5074920"/>
            <a:ext cx="9902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ДЗ-1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- то же самое для вашего сервиса: домен, сущности, операции и граница с АБС.</a:t>
            </a:r>
            <a:endParaRPr lang="en-US" sz="1300" dirty="0"/>
          </a:p>
        </p:txBody>
      </p:sp>
      <p:sp>
        <p:nvSpPr>
          <p:cNvPr id="28" name="Text 21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29" name="Text 22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УЖЕ ГОТОВО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Стандартные модули: не пишем, а используем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2057400" cy="278892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2D7DD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81" y="217810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8680" y="27432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GenericService</a:t>
            </a:r>
            <a:endParaRPr lang="en-US" sz="135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200400"/>
            <a:ext cx="1600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сервис без Java, через описание в JSON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2862072" y="1828800"/>
            <a:ext cx="2057400" cy="278892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090672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0E2A47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373" y="2178101"/>
            <a:ext cx="307238" cy="30723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090672" y="27432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AuthMngr</a:t>
            </a:r>
            <a:endParaRPr lang="en-US" sz="1350" dirty="0"/>
          </a:p>
        </p:txBody>
      </p:sp>
      <p:sp>
        <p:nvSpPr>
          <p:cNvPr id="13" name="Text 9"/>
          <p:cNvSpPr txBox="1"/>
          <p:nvPr/>
        </p:nvSpPr>
        <p:spPr>
          <a:xfrm>
            <a:off x="3090672" y="3200400"/>
            <a:ext cx="1600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авторизация: проверяет запросы через ядро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5084064" y="1828800"/>
            <a:ext cx="2057400" cy="278892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5312664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64748B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365" y="2178101"/>
            <a:ext cx="307238" cy="30723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312664" y="27432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DeviceAgent</a:t>
            </a:r>
            <a:endParaRPr lang="en-US" sz="1350" dirty="0"/>
          </a:p>
        </p:txBody>
      </p:sp>
      <p:sp>
        <p:nvSpPr>
          <p:cNvPr id="18" name="Text 13"/>
          <p:cNvSpPr txBox="1"/>
          <p:nvPr/>
        </p:nvSpPr>
        <p:spPr>
          <a:xfrm>
            <a:off x="5312664" y="3200400"/>
            <a:ext cx="1600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работа с внешними устройствами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7306056" y="1828800"/>
            <a:ext cx="2057400" cy="278892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534656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0EA5B7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5357" y="2178101"/>
            <a:ext cx="307238" cy="307238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534656" y="27432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CBSMQ</a:t>
            </a:r>
            <a:endParaRPr lang="en-US" sz="1350" dirty="0"/>
          </a:p>
        </p:txBody>
      </p:sp>
      <p:sp>
        <p:nvSpPr>
          <p:cNvPr id="23" name="Text 17"/>
          <p:cNvSpPr txBox="1"/>
          <p:nvPr/>
        </p:nvSpPr>
        <p:spPr>
          <a:xfrm>
            <a:off x="7534656" y="3200400"/>
            <a:ext cx="1600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база CBS &lt;-&gt; шина: очередь, гарантия доставки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9528048" y="1828800"/>
            <a:ext cx="2057400" cy="278892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9756648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67B26F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7349" y="2178101"/>
            <a:ext cx="307238" cy="307238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9756648" y="27432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Локализация</a:t>
            </a:r>
            <a:endParaRPr lang="en-US" sz="1350" dirty="0"/>
          </a:p>
        </p:txBody>
      </p:sp>
      <p:sp>
        <p:nvSpPr>
          <p:cNvPr id="28" name="Text 21"/>
          <p:cNvSpPr txBox="1"/>
          <p:nvPr/>
        </p:nvSpPr>
        <p:spPr>
          <a:xfrm>
            <a:off x="9756648" y="3200400"/>
            <a:ext cx="1600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мультиязычность: словари и переводы</a:t>
            </a:r>
            <a:endParaRPr lang="en-US" sz="1150" dirty="0"/>
          </a:p>
        </p:txBody>
      </p:sp>
      <p:sp>
        <p:nvSpPr>
          <p:cNvPr id="29" name="Shape 22"/>
          <p:cNvSpPr/>
          <p:nvPr/>
        </p:nvSpPr>
        <p:spPr>
          <a:xfrm>
            <a:off x="640080" y="4983480"/>
            <a:ext cx="10908792" cy="777240"/>
          </a:xfrm>
          <a:prstGeom prst="roundRect">
            <a:avLst>
              <a:gd name="adj" fmla="val 11765"/>
            </a:avLst>
          </a:prstGeom>
          <a:solidFill>
            <a:srgbClr val="E7ECF2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960" y="516636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1567B0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486" y="5256886"/>
            <a:ext cx="230429" cy="230429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1417320" y="4983480"/>
            <a:ext cx="9902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SDK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- набор методов, который прячет кухню шины: метод помечается аннотацией, а проверку делает AuthMngr. Подробно - в модуле 3.</a:t>
            </a:r>
            <a:endParaRPr lang="en-US" sz="1250" dirty="0"/>
          </a:p>
        </p:txBody>
      </p:sp>
      <p:sp>
        <p:nvSpPr>
          <p:cNvPr id="33" name="Text 25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34" name="Text 26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УЖЕ ГОТОВО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Каталог шины: больше сотни сервисов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52044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14400" y="196596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около 50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6974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Общеполезные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12724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нужны любому банку, API к модулям АБС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914400" y="3840480"/>
            <a:ext cx="2971800" cy="731520"/>
          </a:xfrm>
          <a:prstGeom prst="roundRect">
            <a:avLst>
              <a:gd name="adj" fmla="val 10000"/>
            </a:avLst>
          </a:prstGeom>
          <a:solidFill>
            <a:srgbClr val="F5F7F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051560" y="3840480"/>
            <a:ext cx="2697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E2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loans, deposits, payments, cards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334256" y="1783080"/>
            <a:ext cx="352044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4608576" y="196596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EA5B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около 60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4608576" y="26974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Локализованные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08576" y="312724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требования страны и её регуляторов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608576" y="3840480"/>
            <a:ext cx="2971800" cy="731520"/>
          </a:xfrm>
          <a:prstGeom prst="roundRect">
            <a:avLst>
              <a:gd name="adj" fmla="val 10000"/>
            </a:avLst>
          </a:prstGeom>
          <a:solidFill>
            <a:srgbClr val="F5F7FA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745736" y="3840480"/>
            <a:ext cx="2697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налоговая, кредитное бюро, регулятор, платёжная система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028432" y="1783080"/>
            <a:ext cx="352044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8302752" y="196596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единицы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8302752" y="26974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Кастомизированные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8302752" y="312724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под задачу одного конкретного банка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302752" y="3840480"/>
            <a:ext cx="2971800" cy="731520"/>
          </a:xfrm>
          <a:prstGeom prst="roundRect">
            <a:avLst>
              <a:gd name="adj" fmla="val 10000"/>
            </a:avLst>
          </a:prstGeom>
          <a:solidFill>
            <a:srgbClr val="F5F7F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39912" y="3840480"/>
            <a:ext cx="2697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интеграции с системами этого банка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40080" y="5029200"/>
            <a:ext cx="10908792" cy="822960"/>
          </a:xfrm>
          <a:prstGeom prst="roundRect">
            <a:avLst>
              <a:gd name="adj" fmla="val 11111"/>
            </a:avLst>
          </a:prstGeom>
          <a:solidFill>
            <a:srgbClr val="EDF7EE"/>
          </a:solidFill>
          <a:ln/>
        </p:spPr>
      </p:sp>
      <p:sp>
        <p:nvSpPr>
          <p:cNvPr id="23" name="Shape 21"/>
          <p:cNvSpPr/>
          <p:nvPr/>
        </p:nvSpPr>
        <p:spPr>
          <a:xfrm>
            <a:off x="822960" y="523494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67B26F"/>
          </a:solidFill>
          <a:ln/>
        </p:spPr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3486" y="5325466"/>
            <a:ext cx="230429" cy="230429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1417320" y="5029200"/>
            <a:ext cx="9902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Правило: 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прежде чем писать свой механизм, найдите сервис шины с похожей задачей и посмотрите, как сделано там.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27" name="Text 24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КАК УСТРОЕН КУРС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Один сервис от ДЗ-1 до защиты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2743200"/>
            <a:ext cx="10515600" cy="91"/>
          </a:xfrm>
          <a:prstGeom prst="line">
            <a:avLst/>
          </a:prstGeom>
          <a:noFill/>
          <a:ln w="38100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20140" y="2377440"/>
            <a:ext cx="731520" cy="731520"/>
          </a:xfrm>
          <a:prstGeom prst="ellipse">
            <a:avLst/>
          </a:prstGeom>
          <a:solidFill>
            <a:srgbClr val="67B26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120140" y="2377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40080" y="3337560"/>
            <a:ext cx="1691640" cy="1691640"/>
          </a:xfrm>
          <a:prstGeom prst="roundRect">
            <a:avLst>
              <a:gd name="adj" fmla="val 5405"/>
            </a:avLst>
          </a:prstGeom>
          <a:solidFill>
            <a:srgbClr val="EDF7EE"/>
          </a:solidFill>
          <a:ln w="9525">
            <a:solidFill>
              <a:srgbClr val="67B26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3474720"/>
            <a:ext cx="1417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Введение в CESB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443484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B873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ДЗ-1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967228" y="2377440"/>
            <a:ext cx="731520" cy="731520"/>
          </a:xfrm>
          <a:prstGeom prst="ellipse">
            <a:avLst/>
          </a:prstGeom>
          <a:solidFill>
            <a:srgbClr val="2D7DD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2967228" y="2377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2487168" y="3337560"/>
            <a:ext cx="169164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2624328" y="3474720"/>
            <a:ext cx="1417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Установка и эксплуатация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624328" y="443484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ДЗ-2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814316" y="2377440"/>
            <a:ext cx="731520" cy="731520"/>
          </a:xfrm>
          <a:prstGeom prst="ellipse">
            <a:avLst/>
          </a:prstGeom>
          <a:solidFill>
            <a:srgbClr val="2D7DD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814316" y="2377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4334256" y="3337560"/>
            <a:ext cx="169164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4471416" y="3474720"/>
            <a:ext cx="1417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Основы разработки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471416" y="443484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ДЗ-3, ДЗ-4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661404" y="2377440"/>
            <a:ext cx="731520" cy="731520"/>
          </a:xfrm>
          <a:prstGeom prst="ellipse">
            <a:avLst/>
          </a:prstGeom>
          <a:solidFill>
            <a:srgbClr val="2D7DD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61404" y="2377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6181344" y="3337560"/>
            <a:ext cx="169164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3" name="Text 21"/>
          <p:cNvSpPr txBox="1"/>
          <p:nvPr/>
        </p:nvSpPr>
        <p:spPr>
          <a:xfrm>
            <a:off x="6318504" y="3474720"/>
            <a:ext cx="1417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Реализация и тестирование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6318504" y="443484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ДЗ-5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8508492" y="2377440"/>
            <a:ext cx="731520" cy="731520"/>
          </a:xfrm>
          <a:prstGeom prst="ellipse">
            <a:avLst/>
          </a:prstGeom>
          <a:solidFill>
            <a:srgbClr val="2D7DD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508492" y="2377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5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8028432" y="3337560"/>
            <a:ext cx="169164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8" name="Text 26"/>
          <p:cNvSpPr txBox="1"/>
          <p:nvPr/>
        </p:nvSpPr>
        <p:spPr>
          <a:xfrm>
            <a:off x="8165592" y="3474720"/>
            <a:ext cx="1417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Интеграции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8165592" y="443484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ДЗ-6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10355580" y="2377440"/>
            <a:ext cx="731520" cy="731520"/>
          </a:xfrm>
          <a:prstGeom prst="ellipse">
            <a:avLst/>
          </a:prstGeom>
          <a:solidFill>
            <a:srgbClr val="0E2A47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10355580" y="2377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6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9875520" y="3337560"/>
            <a:ext cx="169164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33" name="Text 31"/>
          <p:cNvSpPr txBox="1"/>
          <p:nvPr/>
        </p:nvSpPr>
        <p:spPr>
          <a:xfrm>
            <a:off x="10012680" y="3474720"/>
            <a:ext cx="1417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Mid-Term проект и защита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012680" y="443484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ДЗ-7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937260" y="17830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873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вы здесь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640080" y="5257800"/>
            <a:ext cx="260604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822960" y="541782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2D7DD2"/>
          </a:solidFill>
          <a:ln/>
        </p:spPr>
      </p:sp>
      <p:pic>
        <p:nvPicPr>
          <p:cNvPr id="3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3602" y="5528462"/>
            <a:ext cx="281635" cy="281635"/>
          </a:xfrm>
          <a:prstGeom prst="rect">
            <a:avLst/>
          </a:prstGeom>
        </p:spPr>
      </p:pic>
      <p:sp>
        <p:nvSpPr>
          <p:cNvPr id="39" name="Text 36"/>
          <p:cNvSpPr txBox="1"/>
          <p:nvPr/>
        </p:nvSpPr>
        <p:spPr>
          <a:xfrm>
            <a:off x="1527048" y="5257800"/>
            <a:ext cx="15361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 встречи в неделю</a:t>
            </a:r>
            <a:endParaRPr lang="en-US" sz="1150" dirty="0"/>
          </a:p>
        </p:txBody>
      </p:sp>
      <p:sp>
        <p:nvSpPr>
          <p:cNvPr id="40" name="Shape 37"/>
          <p:cNvSpPr/>
          <p:nvPr/>
        </p:nvSpPr>
        <p:spPr>
          <a:xfrm>
            <a:off x="3410712" y="5257800"/>
            <a:ext cx="260604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41" name="Shape 38"/>
          <p:cNvSpPr/>
          <p:nvPr/>
        </p:nvSpPr>
        <p:spPr>
          <a:xfrm>
            <a:off x="3593592" y="541782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67B26F"/>
          </a:solidFill>
          <a:ln/>
        </p:spPr>
      </p:sp>
      <p:pic>
        <p:nvPicPr>
          <p:cNvPr id="4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234" y="5528462"/>
            <a:ext cx="281635" cy="281635"/>
          </a:xfrm>
          <a:prstGeom prst="rect">
            <a:avLst/>
          </a:prstGeom>
        </p:spPr>
      </p:pic>
      <p:sp>
        <p:nvSpPr>
          <p:cNvPr id="43" name="Text 39"/>
          <p:cNvSpPr txBox="1"/>
          <p:nvPr/>
        </p:nvSpPr>
        <p:spPr>
          <a:xfrm>
            <a:off x="4297680" y="5257800"/>
            <a:ext cx="15361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Один сервис на весь курс</a:t>
            </a:r>
            <a:endParaRPr lang="en-US" sz="1150" dirty="0"/>
          </a:p>
        </p:txBody>
      </p:sp>
      <p:sp>
        <p:nvSpPr>
          <p:cNvPr id="44" name="Shape 40"/>
          <p:cNvSpPr/>
          <p:nvPr/>
        </p:nvSpPr>
        <p:spPr>
          <a:xfrm>
            <a:off x="6181344" y="5257800"/>
            <a:ext cx="260604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45" name="Shape 41"/>
          <p:cNvSpPr/>
          <p:nvPr/>
        </p:nvSpPr>
        <p:spPr>
          <a:xfrm>
            <a:off x="6364224" y="541782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1567B0"/>
          </a:solidFill>
          <a:ln/>
        </p:spPr>
      </p:sp>
      <p:pic>
        <p:nvPicPr>
          <p:cNvPr id="4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866" y="5528462"/>
            <a:ext cx="281635" cy="281635"/>
          </a:xfrm>
          <a:prstGeom prst="rect">
            <a:avLst/>
          </a:prstGeom>
        </p:spPr>
      </p:pic>
      <p:sp>
        <p:nvSpPr>
          <p:cNvPr id="47" name="Text 42"/>
          <p:cNvSpPr txBox="1"/>
          <p:nvPr/>
        </p:nvSpPr>
        <p:spPr>
          <a:xfrm>
            <a:off x="7068312" y="5257800"/>
            <a:ext cx="15361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Сдача: ДЗ-1 документом, дальше MR</a:t>
            </a:r>
            <a:endParaRPr lang="en-US" sz="1150" dirty="0"/>
          </a:p>
        </p:txBody>
      </p:sp>
      <p:sp>
        <p:nvSpPr>
          <p:cNvPr id="48" name="Shape 43"/>
          <p:cNvSpPr/>
          <p:nvPr/>
        </p:nvSpPr>
        <p:spPr>
          <a:xfrm>
            <a:off x="8951976" y="5257800"/>
            <a:ext cx="260604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49" name="Shape 44"/>
          <p:cNvSpPr/>
          <p:nvPr/>
        </p:nvSpPr>
        <p:spPr>
          <a:xfrm>
            <a:off x="9134856" y="541782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F59E0B"/>
          </a:solidFill>
          <a:ln/>
        </p:spPr>
      </p:sp>
      <p:pic>
        <p:nvPicPr>
          <p:cNvPr id="5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5498" y="5528462"/>
            <a:ext cx="281635" cy="281635"/>
          </a:xfrm>
          <a:prstGeom prst="rect">
            <a:avLst/>
          </a:prstGeom>
        </p:spPr>
      </p:pic>
      <p:sp>
        <p:nvSpPr>
          <p:cNvPr id="51" name="Text 45"/>
          <p:cNvSpPr txBox="1"/>
          <p:nvPr/>
        </p:nvSpPr>
        <p:spPr>
          <a:xfrm>
            <a:off x="9838944" y="5257800"/>
            <a:ext cx="15361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Модуль открывается по зачёту</a:t>
            </a:r>
            <a:endParaRPr lang="en-US" sz="1150" dirty="0"/>
          </a:p>
        </p:txBody>
      </p:sp>
      <p:sp>
        <p:nvSpPr>
          <p:cNvPr id="52" name="Text 46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53" name="Text 47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ДОМАШНЕЕ ЗАДАНИЕ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ДЗ-1. Документация будущего сервиса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760720" cy="4343400"/>
          </a:xfrm>
          <a:prstGeom prst="roundRect">
            <a:avLst>
              <a:gd name="adj" fmla="val 252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68680" y="19202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Пять требований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68680" y="2423160"/>
            <a:ext cx="384048" cy="384048"/>
          </a:xfrm>
          <a:prstGeom prst="ellipse">
            <a:avLst/>
          </a:prstGeom>
          <a:solidFill>
            <a:srgbClr val="2D7DD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68680" y="24231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350008"/>
            <a:ext cx="4754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Домен: какую задачу банка решает сервис и кто им пользуется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68680" y="3154680"/>
            <a:ext cx="384048" cy="384048"/>
          </a:xfrm>
          <a:prstGeom prst="ellipse">
            <a:avLst/>
          </a:prstGeom>
          <a:solidFill>
            <a:srgbClr val="2D7DD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3154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3081528"/>
            <a:ext cx="4754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Сущности и их ключевые поля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68680" y="3886200"/>
            <a:ext cx="384048" cy="384048"/>
          </a:xfrm>
          <a:prstGeom prst="ellipse">
            <a:avLst/>
          </a:prstGeom>
          <a:solidFill>
            <a:srgbClr val="2D7DD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68680" y="3886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813048"/>
            <a:ext cx="4754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Операции REST: что принимает и что возвращает каждая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68680" y="4617720"/>
            <a:ext cx="384048" cy="384048"/>
          </a:xfrm>
          <a:prstGeom prst="ellipse">
            <a:avLst/>
          </a:prstGeom>
          <a:solidFill>
            <a:srgbClr val="2D7DD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68680" y="4617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4544568"/>
            <a:ext cx="4754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уходит в АБС и зачем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868680" y="5349240"/>
            <a:ext cx="384048" cy="384048"/>
          </a:xfrm>
          <a:prstGeom prst="ellipse">
            <a:avLst/>
          </a:prstGeom>
          <a:solidFill>
            <a:srgbClr val="2D7DD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68680" y="5349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5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417320" y="5276088"/>
            <a:ext cx="4754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Согласовано с бизнес-задачей вашего сервиса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675120" y="1783080"/>
            <a:ext cx="4873752" cy="3063240"/>
          </a:xfrm>
          <a:prstGeom prst="roundRect">
            <a:avLst>
              <a:gd name="adj" fmla="val 3582"/>
            </a:avLst>
          </a:prstGeom>
          <a:solidFill>
            <a:srgbClr val="E7ECF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903720" y="19202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проверит ревьюер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903720" y="2377440"/>
            <a:ext cx="4434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домен своими словами, а не копия задания</a:t>
            </a:r>
            <a:endParaRPr lang="en-US" sz="1200" dirty="0"/>
          </a:p>
          <a:p>
            <a:pPr algn="l" marL="177800" indent="-1778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у главной сущности все поля для операций</a:t>
            </a:r>
            <a:endParaRPr lang="en-US" sz="1200" dirty="0"/>
          </a:p>
          <a:p>
            <a:pPr algn="l" marL="177800" indent="-1778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CRUD: GET читает, POST создаёт, создания через GET нет</a:t>
            </a:r>
            <a:endParaRPr lang="en-US" sz="1200" dirty="0"/>
          </a:p>
          <a:p>
            <a:pPr algn="l" marL="177800" indent="-1778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видна граница между сервисом и АБС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675120" y="5029200"/>
            <a:ext cx="4873752" cy="1097280"/>
          </a:xfrm>
          <a:prstGeom prst="roundRect">
            <a:avLst>
              <a:gd name="adj" fmla="val 8333"/>
            </a:avLst>
          </a:prstGeom>
          <a:solidFill>
            <a:srgbClr val="EDF7EE"/>
          </a:solidFill>
          <a:ln/>
        </p:spPr>
      </p:sp>
      <p:sp>
        <p:nvSpPr>
          <p:cNvPr id="25" name="Shape 23"/>
          <p:cNvSpPr/>
          <p:nvPr/>
        </p:nvSpPr>
        <p:spPr>
          <a:xfrm>
            <a:off x="6858000" y="537210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67B26F"/>
          </a:solidFill>
          <a:ln/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8526" y="5462626"/>
            <a:ext cx="230429" cy="230429"/>
          </a:xfrm>
          <a:prstGeom prst="rect">
            <a:avLst/>
          </a:prstGeom>
        </p:spPr>
      </p:pic>
      <p:sp>
        <p:nvSpPr>
          <p:cNvPr id="27" name="Text 24"/>
          <p:cNvSpPr txBox="1"/>
          <p:nvPr/>
        </p:nvSpPr>
        <p:spPr>
          <a:xfrm>
            <a:off x="7452360" y="5029200"/>
            <a:ext cx="386791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Сдача: 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документом на платформе, без кода и GitLab. Станет README в ДЗ-2.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29" name="Text 26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31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ПЛАТФОРМА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Как задание доходит до ревью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2606040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2D7DD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81" y="217810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8680" y="274320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Материалы</a:t>
            </a:r>
            <a:endParaRPr lang="en-US" sz="135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20040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текст урока и презентация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273552" y="3063240"/>
            <a:ext cx="109728" cy="91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3410712" y="1828800"/>
            <a:ext cx="2606040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639312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0EA5B7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013" y="2178101"/>
            <a:ext cx="307238" cy="30723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639312" y="274320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Ваш проект</a:t>
            </a:r>
            <a:endParaRPr lang="en-US" sz="1350" dirty="0"/>
          </a:p>
        </p:txBody>
      </p:sp>
      <p:sp>
        <p:nvSpPr>
          <p:cNvPr id="14" name="Text 10"/>
          <p:cNvSpPr txBox="1"/>
          <p:nvPr/>
        </p:nvSpPr>
        <p:spPr>
          <a:xfrm>
            <a:off x="3639312" y="320040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бизнес-задача и файл спецификации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044184" y="3063240"/>
            <a:ext cx="109728" cy="91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tailEnd type="triangle"/>
          </a:ln>
        </p:spPr>
      </p:sp>
      <p:sp>
        <p:nvSpPr>
          <p:cNvPr id="16" name="Shape 12"/>
          <p:cNvSpPr/>
          <p:nvPr/>
        </p:nvSpPr>
        <p:spPr>
          <a:xfrm>
            <a:off x="6181344" y="1828800"/>
            <a:ext cx="2606040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409944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67B26F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645" y="2178101"/>
            <a:ext cx="307238" cy="307238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409944" y="274320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Сдача</a:t>
            </a:r>
            <a:endParaRPr lang="en-US" sz="1350" dirty="0"/>
          </a:p>
        </p:txBody>
      </p:sp>
      <p:sp>
        <p:nvSpPr>
          <p:cNvPr id="20" name="Text 15"/>
          <p:cNvSpPr txBox="1"/>
          <p:nvPr/>
        </p:nvSpPr>
        <p:spPr>
          <a:xfrm>
            <a:off x="6409944" y="320040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ДЗ-1 - документом на странице задания, с ДЗ-2 - Merge Request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8814816" y="3063240"/>
            <a:ext cx="109728" cy="91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tailEnd type="triangle"/>
          </a:ln>
        </p:spPr>
      </p:sp>
      <p:sp>
        <p:nvSpPr>
          <p:cNvPr id="22" name="Shape 17"/>
          <p:cNvSpPr/>
          <p:nvPr/>
        </p:nvSpPr>
        <p:spPr>
          <a:xfrm>
            <a:off x="8951976" y="1828800"/>
            <a:ext cx="2606040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9180576" y="20574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F59E0B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1277" y="2178101"/>
            <a:ext cx="307238" cy="307238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180576" y="274320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Ревью</a:t>
            </a:r>
            <a:endParaRPr lang="en-US" sz="1350" dirty="0"/>
          </a:p>
        </p:txBody>
      </p:sp>
      <p:sp>
        <p:nvSpPr>
          <p:cNvPr id="26" name="Text 20"/>
          <p:cNvSpPr txBox="1"/>
          <p:nvPr/>
        </p:nvSpPr>
        <p:spPr>
          <a:xfrm>
            <a:off x="9180576" y="320040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статус и замечания там же: Passed, Passed with comments, Failed</a:t>
            </a:r>
            <a:endParaRPr lang="en-US" sz="1150" dirty="0"/>
          </a:p>
        </p:txBody>
      </p:sp>
      <p:sp>
        <p:nvSpPr>
          <p:cNvPr id="27" name="Shape 21"/>
          <p:cNvSpPr/>
          <p:nvPr/>
        </p:nvSpPr>
        <p:spPr>
          <a:xfrm>
            <a:off x="640080" y="4709160"/>
            <a:ext cx="10908792" cy="731520"/>
          </a:xfrm>
          <a:prstGeom prst="roundRect">
            <a:avLst>
              <a:gd name="adj" fmla="val 12500"/>
            </a:avLst>
          </a:prstGeom>
          <a:solidFill>
            <a:srgbClr val="E7ECF2"/>
          </a:solidFill>
          <a:ln/>
        </p:spPr>
      </p:sp>
      <p:sp>
        <p:nvSpPr>
          <p:cNvPr id="28" name="Shape 22"/>
          <p:cNvSpPr/>
          <p:nvPr/>
        </p:nvSpPr>
        <p:spPr>
          <a:xfrm>
            <a:off x="822960" y="486918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2D7DD2"/>
          </a:solidFill>
          <a:ln/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486" y="4959706"/>
            <a:ext cx="230429" cy="230429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1417320" y="4709160"/>
            <a:ext cx="9902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educationcesbplatform.colvir.com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· окружение собирайте заранее: справочник «Рабочее место»</a:t>
            </a:r>
            <a:endParaRPr lang="en-US" sz="1250" dirty="0"/>
          </a:p>
        </p:txBody>
      </p:sp>
      <p:sp>
        <p:nvSpPr>
          <p:cNvPr id="31" name="Text 24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32" name="Text 25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32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spc="300" kern="0" dirty="0">
                <a:solidFill>
                  <a:srgbClr val="2D7DD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ВОПРОСЫ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Проверьте себя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758952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92024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2D7DD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3544" y="2020824"/>
            <a:ext cx="256032" cy="25603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81328" y="1783080"/>
            <a:ext cx="65653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Чем шина лучше прямых связей «каждый с каждым»?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40080" y="2624328"/>
            <a:ext cx="758952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822960" y="2761488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0EA5B7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44" y="2862072"/>
            <a:ext cx="256032" cy="25603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81328" y="2624328"/>
            <a:ext cx="65653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Чем шина отличается от API-шлюза?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640080" y="3465576"/>
            <a:ext cx="758952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22960" y="3602736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1567B0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544" y="3703320"/>
            <a:ext cx="256032" cy="25603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481328" y="3465576"/>
            <a:ext cx="65653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Зачем в каждом запросе два объекта, Base и Service?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640080" y="4306824"/>
            <a:ext cx="758952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22960" y="4443984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544" y="4544568"/>
            <a:ext cx="256032" cy="25603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481328" y="4306824"/>
            <a:ext cx="65653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Что произойдёт, если сервис не зарегистрировался в ядре?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640080" y="5148072"/>
            <a:ext cx="758952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0E2A47">
                <a:alpha val="1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22960" y="5285232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67B26F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544" y="5385816"/>
            <a:ext cx="256032" cy="256032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481328" y="5148072"/>
            <a:ext cx="65653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E2A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 каком шаге пути запроса работает ваш код?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8503920" y="1783080"/>
            <a:ext cx="3044952" cy="4096512"/>
          </a:xfrm>
          <a:prstGeom prst="roundRect">
            <a:avLst>
              <a:gd name="adj" fmla="val 3604"/>
            </a:avLst>
          </a:prstGeom>
          <a:solidFill>
            <a:srgbClr val="0E2A47"/>
          </a:solidFill>
          <a:ln/>
        </p:spPr>
      </p:sp>
      <p:sp>
        <p:nvSpPr>
          <p:cNvPr id="25" name="Shape 18"/>
          <p:cNvSpPr/>
          <p:nvPr/>
        </p:nvSpPr>
        <p:spPr>
          <a:xfrm>
            <a:off x="8732520" y="201168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0EA5B7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3221" y="2132381"/>
            <a:ext cx="307238" cy="307238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8732520" y="2743200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Ваши вопросы</a:t>
            </a:r>
            <a:endParaRPr lang="en-US" sz="1800" dirty="0"/>
          </a:p>
        </p:txBody>
      </p:sp>
      <p:sp>
        <p:nvSpPr>
          <p:cNvPr id="28" name="Text 20"/>
          <p:cNvSpPr txBox="1"/>
          <p:nvPr/>
        </p:nvSpPr>
        <p:spPr>
          <a:xfrm>
            <a:off x="8732520" y="3566160"/>
            <a:ext cx="26060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ADCF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Между занятиями - в чат группы. Сложные вопросы разберём в начале следующей встречи.</a:t>
            </a:r>
            <a:endParaRPr lang="en-US" sz="1200" dirty="0"/>
          </a:p>
        </p:txBody>
      </p:sp>
      <p:sp>
        <p:nvSpPr>
          <p:cNvPr id="29" name="Text 21"/>
          <p:cNvSpPr txBox="1"/>
          <p:nvPr/>
        </p:nvSpPr>
        <p:spPr>
          <a:xfrm>
            <a:off x="64008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CESB · Урок 1.1</a:t>
            </a:r>
            <a:endParaRPr lang="en-US" sz="900" dirty="0"/>
          </a:p>
        </p:txBody>
      </p:sp>
      <p:sp>
        <p:nvSpPr>
          <p:cNvPr id="30" name="Text 22"/>
          <p:cNvSpPr txBox="1"/>
          <p:nvPr/>
        </p:nvSpPr>
        <p:spPr>
          <a:xfrm>
            <a:off x="1118311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33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E2A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62872" y="-1371600"/>
            <a:ext cx="3657600" cy="3657600"/>
          </a:xfrm>
          <a:prstGeom prst="rect">
            <a:avLst/>
          </a:prstGeom>
          <a:solidFill>
            <a:srgbClr val="2D7D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468880"/>
            <a:ext cx="164592" cy="1280160"/>
          </a:xfrm>
          <a:prstGeom prst="rect">
            <a:avLst/>
          </a:prstGeom>
          <a:solidFill>
            <a:srgbClr val="0EA5B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21945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Спасибо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2004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ADCF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Следующее занятие - урок 2.1: архитектура и эксплуатация. Где живут сервисы, как их выкатывают и где искать логи.</a:t>
            </a:r>
            <a:endParaRPr lang="en-US" sz="17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4434840"/>
            <a:ext cx="292608" cy="29260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97280" y="440740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Платформа курса: уроки, задания, сдача ДЗ-1</a:t>
            </a:r>
            <a:endParaRPr lang="en-US" sz="14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937760"/>
            <a:ext cx="292608" cy="29260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097280" y="491032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Запись занятия и презентация - под уроком</a:t>
            </a:r>
            <a:endParaRPr lang="en-US" sz="14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440680"/>
            <a:ext cx="292608" cy="292608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097280" y="54132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Чат группы - для вопросов между встречами</a:t>
            </a:r>
            <a:endParaRPr lang="en-US" sz="1400" dirty="0"/>
          </a:p>
        </p:txBody>
      </p:sp>
      <p:pic>
        <p:nvPicPr>
          <p:cNvPr id="12" name="Image 3" descr="D:\CESB\.extract\deck11\assets\colvir_logo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0" y="5989320"/>
            <a:ext cx="1792224" cy="411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Verdan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Verdan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Colvir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1.1. Введение в CESB</dc:title>
  <dc:subject>PptxGenJS Presentation</dc:subject>
  <dc:creator>Colvir</dc:creator>
  <cp:lastModifiedBy>Colvir</cp:lastModifiedBy>
  <cp:revision>1</cp:revision>
  <dcterms:created xsi:type="dcterms:W3CDTF">2026-10-28T08:57:55Z</dcterms:created>
  <dcterms:modified xsi:type="dcterms:W3CDTF">2026-10-28T08:57:55Z</dcterms:modified>
</cp:coreProperties>
</file>